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8"/>
  </p:notesMasterIdLst>
  <p:sldIdLst>
    <p:sldId id="256" r:id="rId2"/>
    <p:sldId id="257" r:id="rId3"/>
    <p:sldId id="262" r:id="rId4"/>
    <p:sldId id="258" r:id="rId5"/>
    <p:sldId id="259" r:id="rId6"/>
    <p:sldId id="260" r:id="rId7"/>
    <p:sldId id="261" r:id="rId8"/>
    <p:sldId id="263" r:id="rId9"/>
    <p:sldId id="280" r:id="rId10"/>
    <p:sldId id="264" r:id="rId11"/>
    <p:sldId id="267" r:id="rId12"/>
    <p:sldId id="266" r:id="rId13"/>
    <p:sldId id="268" r:id="rId14"/>
    <p:sldId id="269" r:id="rId15"/>
    <p:sldId id="270" r:id="rId16"/>
    <p:sldId id="265" r:id="rId17"/>
    <p:sldId id="271" r:id="rId18"/>
    <p:sldId id="272" r:id="rId19"/>
    <p:sldId id="273" r:id="rId20"/>
    <p:sldId id="276" r:id="rId21"/>
    <p:sldId id="277" r:id="rId22"/>
    <p:sldId id="278" r:id="rId23"/>
    <p:sldId id="279"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8E3ED-9D4D-41AC-8879-C53D4D45EF12}" type="datetimeFigureOut">
              <a:rPr lang="en-AU" smtClean="0"/>
              <a:t>22/05/2024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C2C26-6B8D-4E14-A17A-CF9F4D4FFDD4}" type="slidenum">
              <a:rPr lang="en-AU" smtClean="0"/>
              <a:t>‹#›</a:t>
            </a:fld>
            <a:endParaRPr lang="en-AU"/>
          </a:p>
        </p:txBody>
      </p:sp>
    </p:spTree>
    <p:extLst>
      <p:ext uri="{BB962C8B-B14F-4D97-AF65-F5344CB8AC3E}">
        <p14:creationId xmlns:p14="http://schemas.microsoft.com/office/powerpoint/2010/main" val="328864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C0C2C26-6B8D-4E14-A17A-CF9F4D4FFDD4}" type="slidenum">
              <a:rPr lang="en-AU" smtClean="0"/>
              <a:t>1</a:t>
            </a:fld>
            <a:endParaRPr lang="en-AU"/>
          </a:p>
        </p:txBody>
      </p:sp>
    </p:spTree>
    <p:extLst>
      <p:ext uri="{BB962C8B-B14F-4D97-AF65-F5344CB8AC3E}">
        <p14:creationId xmlns:p14="http://schemas.microsoft.com/office/powerpoint/2010/main" val="1780608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201610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1786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046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83170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0105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144793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237807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89253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04740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32378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5/22/2024</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5934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900">
                <a:solidFill>
                  <a:schemeClr val="tx1"/>
                </a:solidFill>
              </a:defRPr>
            </a:lvl1pPr>
          </a:lstStyle>
          <a:p>
            <a:fld id="{F4D57BDD-E64A-4D27-8978-82FFCA18A12C}" type="datetimeFigureOut">
              <a:rPr lang="en-US" smtClean="0"/>
              <a:pPr/>
              <a:t>5/22/2024</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8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36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968778126"/>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10" r:id="rId6"/>
    <p:sldLayoutId id="2147483705" r:id="rId7"/>
    <p:sldLayoutId id="2147483706" r:id="rId8"/>
    <p:sldLayoutId id="2147483707" r:id="rId9"/>
    <p:sldLayoutId id="2147483709"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5.jpe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ack background with a dark texture&#10;&#10;Description automatically generated with medium confidence">
            <a:extLst>
              <a:ext uri="{FF2B5EF4-FFF2-40B4-BE49-F238E27FC236}">
                <a16:creationId xmlns:a16="http://schemas.microsoft.com/office/drawing/2014/main" id="{EAB199DE-1693-5636-ABD7-E53A798F5578}"/>
              </a:ext>
            </a:extLst>
          </p:cNvPr>
          <p:cNvPicPr>
            <a:picLocks noGrp="1" noRot="1" noChangeAspect="1" noMove="1" noResize="1" noEditPoints="1" noAdjustHandles="1" noChangeArrowheads="1" noChangeShapeType="1" noCrop="1"/>
          </p:cNvPicPr>
          <p:nvPr/>
        </p:nvPicPr>
        <p:blipFill rotWithShape="1">
          <a:blip r:embed="rId3" cstate="print">
            <a:alphaModFix amt="80000"/>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18" name="Group 17">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25" name="Freeform: Shape 24">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EFF9B3-3367-CAC6-845B-14D270B63C71}"/>
              </a:ext>
            </a:extLst>
          </p:cNvPr>
          <p:cNvSpPr>
            <a:spLocks noGrp="1"/>
          </p:cNvSpPr>
          <p:nvPr>
            <p:ph type="ctrTitle"/>
          </p:nvPr>
        </p:nvSpPr>
        <p:spPr>
          <a:xfrm>
            <a:off x="761998" y="692895"/>
            <a:ext cx="11227295" cy="1540542"/>
          </a:xfrm>
        </p:spPr>
        <p:txBody>
          <a:bodyPr>
            <a:normAutofit/>
          </a:bodyPr>
          <a:lstStyle/>
          <a:p>
            <a:pPr algn="l"/>
            <a:r>
              <a:rPr lang="en-AU" sz="8000" dirty="0">
                <a:solidFill>
                  <a:srgbClr val="FFFFFF"/>
                </a:solidFill>
              </a:rPr>
              <a:t>Unpacking </a:t>
            </a:r>
            <a:r>
              <a:rPr lang="en-AU" sz="8000" dirty="0">
                <a:solidFill>
                  <a:srgbClr val="FF9900"/>
                </a:solidFill>
              </a:rPr>
              <a:t>AC9</a:t>
            </a:r>
            <a:r>
              <a:rPr lang="en-AU" sz="8000" dirty="0">
                <a:solidFill>
                  <a:srgbClr val="FFFFFF"/>
                </a:solidFill>
              </a:rPr>
              <a:t> Maths</a:t>
            </a:r>
          </a:p>
        </p:txBody>
      </p:sp>
      <p:sp>
        <p:nvSpPr>
          <p:cNvPr id="3" name="Subtitle 2">
            <a:extLst>
              <a:ext uri="{FF2B5EF4-FFF2-40B4-BE49-F238E27FC236}">
                <a16:creationId xmlns:a16="http://schemas.microsoft.com/office/drawing/2014/main" id="{27D7412E-C9F2-D313-0404-1EFAD2848AC1}"/>
              </a:ext>
            </a:extLst>
          </p:cNvPr>
          <p:cNvSpPr>
            <a:spLocks noGrp="1"/>
          </p:cNvSpPr>
          <p:nvPr>
            <p:ph type="subTitle" idx="1"/>
          </p:nvPr>
        </p:nvSpPr>
        <p:spPr>
          <a:xfrm>
            <a:off x="761998" y="2233438"/>
            <a:ext cx="8382000" cy="1672298"/>
          </a:xfrm>
        </p:spPr>
        <p:txBody>
          <a:bodyPr>
            <a:normAutofit/>
          </a:bodyPr>
          <a:lstStyle/>
          <a:p>
            <a:pPr algn="l"/>
            <a:r>
              <a:rPr lang="en-AU" sz="7200" dirty="0">
                <a:solidFill>
                  <a:srgbClr val="FFFFFF"/>
                </a:solidFill>
                <a:latin typeface="+mj-lt"/>
              </a:rPr>
              <a:t>4-6</a:t>
            </a:r>
          </a:p>
        </p:txBody>
      </p:sp>
      <p:pic>
        <p:nvPicPr>
          <p:cNvPr id="5" name="Picture 4">
            <a:extLst>
              <a:ext uri="{FF2B5EF4-FFF2-40B4-BE49-F238E27FC236}">
                <a16:creationId xmlns:a16="http://schemas.microsoft.com/office/drawing/2014/main" id="{91C2EEFD-4481-A86F-574A-FA0A822AC8DE}"/>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6496"/>
                    </a14:imgEffect>
                    <a14:imgEffect>
                      <a14:saturation sat="96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949443" y="3985557"/>
            <a:ext cx="2551919" cy="255191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w="57150">
            <a:solidFill>
              <a:srgbClr val="FF9900"/>
            </a:solidFill>
          </a:ln>
        </p:spPr>
      </p:pic>
      <p:pic>
        <p:nvPicPr>
          <p:cNvPr id="6" name="Picture 5">
            <a:extLst>
              <a:ext uri="{FF2B5EF4-FFF2-40B4-BE49-F238E27FC236}">
                <a16:creationId xmlns:a16="http://schemas.microsoft.com/office/drawing/2014/main" id="{724C2BEA-8E7C-AB10-35EB-1B47F1D1654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colorTemperature colorTemp="5900"/>
                    </a14:imgEffect>
                    <a14:imgEffect>
                      <a14:brightnessContrast bright="20000"/>
                    </a14:imgEffect>
                  </a14:imgLayer>
                </a14:imgProps>
              </a:ext>
              <a:ext uri="{28A0092B-C50C-407E-A947-70E740481C1C}">
                <a14:useLocalDpi xmlns:a14="http://schemas.microsoft.com/office/drawing/2010/main"/>
              </a:ext>
            </a:extLst>
          </a:blip>
          <a:srcRect/>
          <a:stretch/>
        </p:blipFill>
        <p:spPr>
          <a:xfrm>
            <a:off x="4445156" y="3955723"/>
            <a:ext cx="2551919" cy="2551919"/>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w="57150">
            <a:solidFill>
              <a:srgbClr val="FF9900"/>
            </a:solidFill>
          </a:ln>
        </p:spPr>
      </p:pic>
      <p:pic>
        <p:nvPicPr>
          <p:cNvPr id="7" name="Picture 6">
            <a:extLst>
              <a:ext uri="{FF2B5EF4-FFF2-40B4-BE49-F238E27FC236}">
                <a16:creationId xmlns:a16="http://schemas.microsoft.com/office/drawing/2014/main" id="{9F1368D6-83F6-2DF6-00CF-21D84778E131}"/>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7940869" y="2751488"/>
            <a:ext cx="3732182" cy="3732182"/>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w="57150">
            <a:solidFill>
              <a:srgbClr val="FF9900"/>
            </a:solidFill>
          </a:ln>
        </p:spPr>
      </p:pic>
    </p:spTree>
    <p:extLst>
      <p:ext uri="{BB962C8B-B14F-4D97-AF65-F5344CB8AC3E}">
        <p14:creationId xmlns:p14="http://schemas.microsoft.com/office/powerpoint/2010/main" val="3398126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What that means for assessment</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4520215"/>
          </a:xfrm>
        </p:spPr>
        <p:txBody>
          <a:bodyPr>
            <a:noAutofit/>
          </a:bodyPr>
          <a:lstStyle/>
          <a:p>
            <a:pPr marL="2419350" indent="-2419350">
              <a:buNone/>
            </a:pPr>
            <a:r>
              <a:rPr lang="en-AU" dirty="0">
                <a:solidFill>
                  <a:srgbClr val="FF9900"/>
                </a:solidFill>
                <a:latin typeface="+mj-lt"/>
              </a:rPr>
              <a:t>Your task:</a:t>
            </a:r>
          </a:p>
          <a:p>
            <a:pPr marL="457200" indent="-457200">
              <a:buFont typeface="+mj-lt"/>
              <a:buAutoNum type="arabicPeriod"/>
            </a:pPr>
            <a:r>
              <a:rPr lang="en-AU" sz="2400" dirty="0"/>
              <a:t>Read through the achievement standard. Use the </a:t>
            </a:r>
            <a:r>
              <a:rPr lang="en-AU" dirty="0">
                <a:solidFill>
                  <a:srgbClr val="FF9900"/>
                </a:solidFill>
                <a:latin typeface="+mj-lt"/>
              </a:rPr>
              <a:t>Content, Actions and Models</a:t>
            </a:r>
            <a:r>
              <a:rPr lang="en-AU" dirty="0"/>
              <a:t> </a:t>
            </a:r>
            <a:r>
              <a:rPr lang="en-AU" sz="2400" dirty="0"/>
              <a:t>form to unpack what it means to be “at standard”.</a:t>
            </a:r>
          </a:p>
          <a:p>
            <a:pPr marL="457200" indent="-457200">
              <a:buFont typeface="+mj-lt"/>
              <a:buAutoNum type="arabicPeriod"/>
            </a:pPr>
            <a:r>
              <a:rPr lang="en-AU" sz="2400" dirty="0"/>
              <a:t>Compare this to your previous form. Highlight any additional </a:t>
            </a:r>
            <a:r>
              <a:rPr lang="en-AU" dirty="0">
                <a:solidFill>
                  <a:srgbClr val="FF9900"/>
                </a:solidFill>
                <a:latin typeface="+mj-lt"/>
              </a:rPr>
              <a:t>Content, Actions and Models</a:t>
            </a:r>
            <a:r>
              <a:rPr lang="en-AU" dirty="0"/>
              <a:t> </a:t>
            </a:r>
            <a:r>
              <a:rPr lang="en-AU" sz="2400" dirty="0"/>
              <a:t>that were in the content descriptors but not in the achievement standard. These describe content and process that are “in addition to the standard” and can be therefore thought about as describing a higher standard.</a:t>
            </a:r>
          </a:p>
          <a:p>
            <a:pPr marL="457200" indent="-457200">
              <a:buFont typeface="+mj-lt"/>
              <a:buAutoNum type="arabicPeriod"/>
            </a:pPr>
            <a:r>
              <a:rPr lang="en-AU" sz="2400" dirty="0"/>
              <a:t>Try writing a description for one area of what you would use to distinguish between “at standard” and “above standard”.</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4790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What that means for assessment</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4520215"/>
          </a:xfrm>
        </p:spPr>
        <p:txBody>
          <a:bodyPr>
            <a:noAutofit/>
          </a:bodyPr>
          <a:lstStyle/>
          <a:p>
            <a:pPr marL="457200" indent="-457200">
              <a:buFont typeface="+mj-lt"/>
              <a:buAutoNum type="arabicPeriod" startAt="4"/>
            </a:pPr>
            <a:r>
              <a:rPr lang="en-AU" sz="2400" dirty="0"/>
              <a:t>Examine the </a:t>
            </a:r>
            <a:r>
              <a:rPr lang="en-AU" dirty="0">
                <a:solidFill>
                  <a:srgbClr val="FF9900"/>
                </a:solidFill>
                <a:latin typeface="+mj-lt"/>
              </a:rPr>
              <a:t>proficiency strand processes</a:t>
            </a:r>
            <a:r>
              <a:rPr lang="en-AU" sz="2400" dirty="0"/>
              <a:t>. Which ones can you find in your achievement standard? Highlight them in one colour or fill in the column on the sheet.</a:t>
            </a:r>
          </a:p>
          <a:p>
            <a:pPr marL="457200" indent="-457200">
              <a:buFont typeface="+mj-lt"/>
              <a:buAutoNum type="arabicPeriod" startAt="4"/>
            </a:pPr>
            <a:r>
              <a:rPr lang="en-AU" sz="2400" dirty="0"/>
              <a:t>Which </a:t>
            </a:r>
            <a:r>
              <a:rPr lang="en-AU" dirty="0">
                <a:solidFill>
                  <a:srgbClr val="FF9900"/>
                </a:solidFill>
                <a:latin typeface="+mj-lt"/>
              </a:rPr>
              <a:t>proficiency strand processes</a:t>
            </a:r>
            <a:r>
              <a:rPr lang="en-AU" dirty="0">
                <a:latin typeface="+mj-lt"/>
              </a:rPr>
              <a:t> </a:t>
            </a:r>
            <a:r>
              <a:rPr lang="en-AU" sz="2400" dirty="0"/>
              <a:t>can you find in your content descriptors that are in addition to those in your achievement standard? Highlight them in a different colour.</a:t>
            </a:r>
          </a:p>
          <a:p>
            <a:pPr marL="0" indent="0">
              <a:buNone/>
            </a:pPr>
            <a:endParaRPr lang="en-AU" sz="2400" dirty="0"/>
          </a:p>
          <a:p>
            <a:pPr marL="0" indent="0">
              <a:buNone/>
            </a:pPr>
            <a:r>
              <a:rPr lang="en-AU" sz="2400" dirty="0"/>
              <a:t>Let’s share our results for each year level.</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9956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a:extLst>
              <a:ext uri="{FF2B5EF4-FFF2-40B4-BE49-F238E27FC236}">
                <a16:creationId xmlns:a16="http://schemas.microsoft.com/office/drawing/2014/main" id="{B5DFBFCA-C2A4-953D-180B-E803BF074030}"/>
              </a:ext>
            </a:extLst>
          </p:cNvPr>
          <p:cNvGraphicFramePr>
            <a:graphicFrameLocks noGrp="1"/>
          </p:cNvGraphicFramePr>
          <p:nvPr>
            <p:ph idx="1"/>
            <p:extLst>
              <p:ext uri="{D42A27DB-BD31-4B8C-83A1-F6EECF244321}">
                <p14:modId xmlns:p14="http://schemas.microsoft.com/office/powerpoint/2010/main" val="1437629927"/>
              </p:ext>
            </p:extLst>
          </p:nvPr>
        </p:nvGraphicFramePr>
        <p:xfrm>
          <a:off x="803429" y="1680944"/>
          <a:ext cx="10484529" cy="4234942"/>
        </p:xfrm>
        <a:graphic>
          <a:graphicData uri="http://schemas.openxmlformats.org/drawingml/2006/table">
            <a:tbl>
              <a:tblPr firstRow="1" firstCol="1" bandRow="1">
                <a:tableStyleId>{073A0DAA-6AF3-43AB-8588-CEC1D06C72B9}</a:tableStyleId>
              </a:tblPr>
              <a:tblGrid>
                <a:gridCol w="684185">
                  <a:extLst>
                    <a:ext uri="{9D8B030D-6E8A-4147-A177-3AD203B41FA5}">
                      <a16:colId xmlns:a16="http://schemas.microsoft.com/office/drawing/2014/main" val="1277041009"/>
                    </a:ext>
                  </a:extLst>
                </a:gridCol>
                <a:gridCol w="7617611">
                  <a:extLst>
                    <a:ext uri="{9D8B030D-6E8A-4147-A177-3AD203B41FA5}">
                      <a16:colId xmlns:a16="http://schemas.microsoft.com/office/drawing/2014/main" val="457034248"/>
                    </a:ext>
                  </a:extLst>
                </a:gridCol>
                <a:gridCol w="311819">
                  <a:extLst>
                    <a:ext uri="{9D8B030D-6E8A-4147-A177-3AD203B41FA5}">
                      <a16:colId xmlns:a16="http://schemas.microsoft.com/office/drawing/2014/main" val="2440376288"/>
                    </a:ext>
                  </a:extLst>
                </a:gridCol>
                <a:gridCol w="311819">
                  <a:extLst>
                    <a:ext uri="{9D8B030D-6E8A-4147-A177-3AD203B41FA5}">
                      <a16:colId xmlns:a16="http://schemas.microsoft.com/office/drawing/2014/main" val="225527579"/>
                    </a:ext>
                  </a:extLst>
                </a:gridCol>
                <a:gridCol w="311819">
                  <a:extLst>
                    <a:ext uri="{9D8B030D-6E8A-4147-A177-3AD203B41FA5}">
                      <a16:colId xmlns:a16="http://schemas.microsoft.com/office/drawing/2014/main" val="3044561514"/>
                    </a:ext>
                  </a:extLst>
                </a:gridCol>
                <a:gridCol w="311819">
                  <a:extLst>
                    <a:ext uri="{9D8B030D-6E8A-4147-A177-3AD203B41FA5}">
                      <a16:colId xmlns:a16="http://schemas.microsoft.com/office/drawing/2014/main" val="1388470001"/>
                    </a:ext>
                  </a:extLst>
                </a:gridCol>
                <a:gridCol w="311819">
                  <a:extLst>
                    <a:ext uri="{9D8B030D-6E8A-4147-A177-3AD203B41FA5}">
                      <a16:colId xmlns:a16="http://schemas.microsoft.com/office/drawing/2014/main" val="2738689737"/>
                    </a:ext>
                  </a:extLst>
                </a:gridCol>
                <a:gridCol w="311819">
                  <a:extLst>
                    <a:ext uri="{9D8B030D-6E8A-4147-A177-3AD203B41FA5}">
                      <a16:colId xmlns:a16="http://schemas.microsoft.com/office/drawing/2014/main" val="4178167244"/>
                    </a:ext>
                  </a:extLst>
                </a:gridCol>
                <a:gridCol w="311819">
                  <a:extLst>
                    <a:ext uri="{9D8B030D-6E8A-4147-A177-3AD203B41FA5}">
                      <a16:colId xmlns:a16="http://schemas.microsoft.com/office/drawing/2014/main" val="148782609"/>
                    </a:ext>
                  </a:extLst>
                </a:gridCol>
              </a:tblGrid>
              <a:tr h="215900">
                <a:tc>
                  <a:txBody>
                    <a:bodyPr/>
                    <a:lstStyle/>
                    <a:p>
                      <a:pPr>
                        <a:lnSpc>
                          <a:spcPct val="107000"/>
                        </a:lnSpc>
                      </a:pPr>
                      <a:endParaRPr lang="en-AU" sz="1800" kern="100">
                        <a:effectLst/>
                        <a:latin typeface="Aptos" panose="020B0004020202020204" pitchFamily="34" charset="0"/>
                      </a:endParaRPr>
                    </a:p>
                  </a:txBody>
                  <a:tcPr marL="68580" marR="68580" marT="0" marB="0" anchor="b"/>
                </a:tc>
                <a:tc>
                  <a:txBody>
                    <a:bodyPr/>
                    <a:lstStyle/>
                    <a:p>
                      <a:pPr marL="0" marR="0">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F</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2</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3</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4</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5</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6</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831210"/>
                  </a:ext>
                </a:extLst>
              </a:tr>
              <a:tr h="182880">
                <a:tc rowSpan="10">
                  <a:txBody>
                    <a:bodyPr/>
                    <a:lstStyle/>
                    <a:p>
                      <a:pPr marL="71755" marR="71755" algn="ctr">
                        <a:lnSpc>
                          <a:spcPct val="107000"/>
                        </a:lnSpc>
                        <a:spcBef>
                          <a:spcPts val="0"/>
                        </a:spcBef>
                        <a:spcAft>
                          <a:spcPts val="0"/>
                        </a:spcAft>
                      </a:pPr>
                      <a:r>
                        <a:rPr lang="en-AU" sz="1800" kern="0" dirty="0">
                          <a:effectLst/>
                        </a:rPr>
                        <a:t>Fluency</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vert="vert270" anchor="b"/>
                </a:tc>
                <a:tc>
                  <a:txBody>
                    <a:bodyPr/>
                    <a:lstStyle/>
                    <a:p>
                      <a:pPr marL="0" marR="0">
                        <a:lnSpc>
                          <a:spcPct val="107000"/>
                        </a:lnSpc>
                        <a:spcBef>
                          <a:spcPts val="0"/>
                        </a:spcBef>
                        <a:spcAft>
                          <a:spcPts val="0"/>
                        </a:spcAft>
                      </a:pPr>
                      <a:r>
                        <a:rPr lang="en-AU" sz="1800" i="1" kern="0" dirty="0">
                          <a:solidFill>
                            <a:srgbClr val="993300"/>
                          </a:solidFill>
                          <a:effectLst/>
                        </a:rPr>
                        <a:t>answer robustly</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7810452"/>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a:effectLst/>
                        </a:rPr>
                        <a:t>apply concepts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7155675"/>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effectLst/>
                        </a:rPr>
                        <a:t>choose representations or and approximations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6927513"/>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effectLst/>
                        </a:rPr>
                        <a:t>definitions, facts, theorems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7309997"/>
                  </a:ext>
                </a:extLst>
              </a:tr>
              <a:tr h="142240">
                <a:tc vMerge="1">
                  <a:txBody>
                    <a:bodyPr/>
                    <a:lstStyle/>
                    <a:p>
                      <a:endParaRPr lang="en-AU"/>
                    </a:p>
                  </a:txBody>
                  <a:tcPr/>
                </a:tc>
                <a:tc>
                  <a:txBody>
                    <a:bodyPr/>
                    <a:lstStyle/>
                    <a:p>
                      <a:pPr marL="0" marR="0">
                        <a:lnSpc>
                          <a:spcPct val="107000"/>
                        </a:lnSpc>
                        <a:spcBef>
                          <a:spcPts val="0"/>
                        </a:spcBef>
                        <a:spcAft>
                          <a:spcPts val="0"/>
                        </a:spcAft>
                      </a:pPr>
                      <a:r>
                        <a:rPr lang="en-AU" sz="1800" kern="0" dirty="0">
                          <a:effectLst/>
                        </a:rPr>
                        <a:t>manipulate mathematical objects, expressions, relations, equations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2285451"/>
                  </a:ext>
                </a:extLst>
              </a:tr>
              <a:tr h="19939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carry out procedures accurately, appropriately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4615297"/>
                  </a:ext>
                </a:extLst>
              </a:tr>
              <a:tr h="22225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carry out procedures flexibly, efficiently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9132707"/>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choose appropriately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2692849"/>
                  </a:ext>
                </a:extLst>
              </a:tr>
              <a:tr h="365760">
                <a:tc vMerge="1">
                  <a:txBody>
                    <a:bodyPr/>
                    <a:lstStyle/>
                    <a:p>
                      <a:endParaRPr lang="en-AU"/>
                    </a:p>
                  </a:txBody>
                  <a:tcPr/>
                </a:tc>
                <a:tc>
                  <a:txBody>
                    <a:bodyPr/>
                    <a:lstStyle/>
                    <a:p>
                      <a:pPr marL="0" marR="0">
                        <a:lnSpc>
                          <a:spcPct val="107000"/>
                        </a:lnSpc>
                        <a:spcBef>
                          <a:spcPts val="0"/>
                        </a:spcBef>
                        <a:spcAft>
                          <a:spcPts val="0"/>
                        </a:spcAft>
                      </a:pPr>
                      <a:r>
                        <a:rPr lang="en-AU" sz="1800" kern="0">
                          <a:effectLst/>
                        </a:rPr>
                        <a:t>procedures or strategies: connect understanding to learned strategies and procedures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9812950"/>
                  </a:ext>
                </a:extLst>
              </a:tr>
              <a:tr h="190500">
                <a:tc vMerge="1">
                  <a:txBody>
                    <a:bodyPr/>
                    <a:lstStyle/>
                    <a:p>
                      <a:endParaRPr lang="en-AU"/>
                    </a:p>
                  </a:txBody>
                  <a:tcPr/>
                </a:tc>
                <a:tc>
                  <a:txBody>
                    <a:bodyPr/>
                    <a:lstStyle/>
                    <a:p>
                      <a:pPr marL="0" marR="0">
                        <a:lnSpc>
                          <a:spcPct val="107000"/>
                        </a:lnSpc>
                        <a:spcBef>
                          <a:spcPts val="0"/>
                        </a:spcBef>
                        <a:spcAft>
                          <a:spcPts val="0"/>
                        </a:spcAft>
                      </a:pPr>
                      <a:r>
                        <a:rPr lang="en-AU" sz="1800" kern="0">
                          <a:effectLst/>
                        </a:rPr>
                        <a:t>Skills: develop, practise, consolidate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5569044"/>
                  </a:ext>
                </a:extLst>
              </a:tr>
            </a:tbl>
          </a:graphicData>
        </a:graphic>
      </p:graphicFrame>
    </p:spTree>
    <p:extLst>
      <p:ext uri="{BB962C8B-B14F-4D97-AF65-F5344CB8AC3E}">
        <p14:creationId xmlns:p14="http://schemas.microsoft.com/office/powerpoint/2010/main" val="366789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5F800EC3-FF27-62DB-5CCB-A88340E60C4A}"/>
              </a:ext>
            </a:extLst>
          </p:cNvPr>
          <p:cNvGraphicFramePr>
            <a:graphicFrameLocks noGrp="1"/>
          </p:cNvGraphicFramePr>
          <p:nvPr>
            <p:ph idx="1"/>
            <p:extLst>
              <p:ext uri="{D42A27DB-BD31-4B8C-83A1-F6EECF244321}">
                <p14:modId xmlns:p14="http://schemas.microsoft.com/office/powerpoint/2010/main" val="3499190259"/>
              </p:ext>
            </p:extLst>
          </p:nvPr>
        </p:nvGraphicFramePr>
        <p:xfrm>
          <a:off x="803428" y="1408612"/>
          <a:ext cx="10484524" cy="4905395"/>
        </p:xfrm>
        <a:graphic>
          <a:graphicData uri="http://schemas.openxmlformats.org/drawingml/2006/table">
            <a:tbl>
              <a:tblPr firstRow="1" firstCol="1" bandRow="1">
                <a:tableStyleId>{073A0DAA-6AF3-43AB-8588-CEC1D06C72B9}</a:tableStyleId>
              </a:tblPr>
              <a:tblGrid>
                <a:gridCol w="756521">
                  <a:extLst>
                    <a:ext uri="{9D8B030D-6E8A-4147-A177-3AD203B41FA5}">
                      <a16:colId xmlns:a16="http://schemas.microsoft.com/office/drawing/2014/main" val="2209962879"/>
                    </a:ext>
                  </a:extLst>
                </a:gridCol>
                <a:gridCol w="7235800">
                  <a:extLst>
                    <a:ext uri="{9D8B030D-6E8A-4147-A177-3AD203B41FA5}">
                      <a16:colId xmlns:a16="http://schemas.microsoft.com/office/drawing/2014/main" val="394970456"/>
                    </a:ext>
                  </a:extLst>
                </a:gridCol>
                <a:gridCol w="356029">
                  <a:extLst>
                    <a:ext uri="{9D8B030D-6E8A-4147-A177-3AD203B41FA5}">
                      <a16:colId xmlns:a16="http://schemas.microsoft.com/office/drawing/2014/main" val="1268441842"/>
                    </a:ext>
                  </a:extLst>
                </a:gridCol>
                <a:gridCol w="356029">
                  <a:extLst>
                    <a:ext uri="{9D8B030D-6E8A-4147-A177-3AD203B41FA5}">
                      <a16:colId xmlns:a16="http://schemas.microsoft.com/office/drawing/2014/main" val="2194678714"/>
                    </a:ext>
                  </a:extLst>
                </a:gridCol>
                <a:gridCol w="356029">
                  <a:extLst>
                    <a:ext uri="{9D8B030D-6E8A-4147-A177-3AD203B41FA5}">
                      <a16:colId xmlns:a16="http://schemas.microsoft.com/office/drawing/2014/main" val="3737084363"/>
                    </a:ext>
                  </a:extLst>
                </a:gridCol>
                <a:gridCol w="356029">
                  <a:extLst>
                    <a:ext uri="{9D8B030D-6E8A-4147-A177-3AD203B41FA5}">
                      <a16:colId xmlns:a16="http://schemas.microsoft.com/office/drawing/2014/main" val="2589623497"/>
                    </a:ext>
                  </a:extLst>
                </a:gridCol>
                <a:gridCol w="356029">
                  <a:extLst>
                    <a:ext uri="{9D8B030D-6E8A-4147-A177-3AD203B41FA5}">
                      <a16:colId xmlns:a16="http://schemas.microsoft.com/office/drawing/2014/main" val="1526299204"/>
                    </a:ext>
                  </a:extLst>
                </a:gridCol>
                <a:gridCol w="356029">
                  <a:extLst>
                    <a:ext uri="{9D8B030D-6E8A-4147-A177-3AD203B41FA5}">
                      <a16:colId xmlns:a16="http://schemas.microsoft.com/office/drawing/2014/main" val="2787972825"/>
                    </a:ext>
                  </a:extLst>
                </a:gridCol>
                <a:gridCol w="356029">
                  <a:extLst>
                    <a:ext uri="{9D8B030D-6E8A-4147-A177-3AD203B41FA5}">
                      <a16:colId xmlns:a16="http://schemas.microsoft.com/office/drawing/2014/main" val="198540214"/>
                    </a:ext>
                  </a:extLst>
                </a:gridCol>
              </a:tblGrid>
              <a:tr h="350189">
                <a:tc>
                  <a:txBody>
                    <a:bodyPr/>
                    <a:lstStyle/>
                    <a:p>
                      <a:pPr algn="l">
                        <a:lnSpc>
                          <a:spcPct val="107000"/>
                        </a:lnSpc>
                      </a:pPr>
                      <a:endParaRPr lang="en-AU" sz="1800" kern="100" dirty="0">
                        <a:effectLst/>
                        <a:latin typeface="Aptos" panose="020B0004020202020204" pitchFamily="34" charset="0"/>
                      </a:endParaRPr>
                    </a:p>
                  </a:txBody>
                  <a:tcPr marL="62741" marR="62741" marT="0" marB="0" anchor="b"/>
                </a:tc>
                <a:tc>
                  <a:txBody>
                    <a:bodyPr/>
                    <a:lstStyle/>
                    <a:p>
                      <a:pPr marL="0" marR="0" algn="l">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r>
                        <a:rPr lang="en-AU" sz="1800" kern="0" dirty="0">
                          <a:effectLst/>
                        </a:rPr>
                        <a:t>F</a:t>
                      </a:r>
                      <a:endParaRPr lang="en-AU" sz="1800" dirty="0"/>
                    </a:p>
                  </a:txBody>
                  <a:tcPr marL="62741" marR="62741" marT="0" marB="0" anchor="ctr"/>
                </a:tc>
                <a:tc>
                  <a:txBody>
                    <a:bodyPr/>
                    <a:lstStyle/>
                    <a:p>
                      <a:r>
                        <a:rPr lang="en-AU" sz="1800" kern="0" dirty="0">
                          <a:effectLst/>
                        </a:rPr>
                        <a:t>1</a:t>
                      </a:r>
                      <a:endParaRPr lang="en-AU" sz="1800" dirty="0"/>
                    </a:p>
                  </a:txBody>
                  <a:tcPr marL="62741" marR="62741" marT="0" marB="0" anchor="ctr"/>
                </a:tc>
                <a:tc>
                  <a:txBody>
                    <a:bodyPr/>
                    <a:lstStyle/>
                    <a:p>
                      <a:r>
                        <a:rPr lang="en-AU" sz="1800" kern="0" dirty="0">
                          <a:effectLst/>
                        </a:rPr>
                        <a:t>2</a:t>
                      </a:r>
                      <a:endParaRPr lang="en-AU" sz="1800" dirty="0"/>
                    </a:p>
                  </a:txBody>
                  <a:tcPr marL="62741" marR="62741" marT="0" marB="0" anchor="ctr"/>
                </a:tc>
                <a:tc>
                  <a:txBody>
                    <a:bodyPr/>
                    <a:lstStyle/>
                    <a:p>
                      <a:r>
                        <a:rPr lang="en-AU" sz="1800" kern="0" dirty="0">
                          <a:effectLst/>
                        </a:rPr>
                        <a:t>3</a:t>
                      </a:r>
                      <a:endParaRPr lang="en-AU" sz="1800" dirty="0"/>
                    </a:p>
                  </a:txBody>
                  <a:tcPr marL="62741" marR="62741" marT="0" marB="0" anchor="ctr"/>
                </a:tc>
                <a:tc>
                  <a:txBody>
                    <a:bodyPr/>
                    <a:lstStyle/>
                    <a:p>
                      <a:r>
                        <a:rPr lang="en-AU" sz="1800" kern="0" dirty="0">
                          <a:effectLst/>
                        </a:rPr>
                        <a:t>4</a:t>
                      </a:r>
                      <a:endParaRPr lang="en-AU" sz="1800" dirty="0"/>
                    </a:p>
                  </a:txBody>
                  <a:tcPr marL="62741" marR="62741" marT="0" marB="0" anchor="ctr"/>
                </a:tc>
                <a:tc>
                  <a:txBody>
                    <a:bodyPr/>
                    <a:lstStyle/>
                    <a:p>
                      <a:r>
                        <a:rPr lang="en-AU" sz="1800" kern="0" dirty="0">
                          <a:effectLst/>
                        </a:rPr>
                        <a:t>5</a:t>
                      </a:r>
                      <a:endParaRPr lang="en-AU" sz="1800" dirty="0"/>
                    </a:p>
                  </a:txBody>
                  <a:tcPr marL="62741" marR="62741" marT="0" marB="0" anchor="ctr"/>
                </a:tc>
                <a:tc>
                  <a:txBody>
                    <a:bodyPr/>
                    <a:lstStyle/>
                    <a:p>
                      <a:r>
                        <a:rPr lang="en-AU" sz="1800" kern="0" dirty="0">
                          <a:effectLst/>
                        </a:rPr>
                        <a:t>6</a:t>
                      </a:r>
                      <a:endParaRPr lang="en-AU" sz="1800" dirty="0"/>
                    </a:p>
                  </a:txBody>
                  <a:tcPr marL="62741" marR="62741" marT="0" marB="0" anchor="ctr"/>
                </a:tc>
                <a:extLst>
                  <a:ext uri="{0D108BD9-81ED-4DB2-BD59-A6C34878D82A}">
                    <a16:rowId xmlns:a16="http://schemas.microsoft.com/office/drawing/2014/main" val="2232225212"/>
                  </a:ext>
                </a:extLst>
              </a:tr>
              <a:tr h="320968">
                <a:tc rowSpan="15">
                  <a:txBody>
                    <a:bodyPr/>
                    <a:lstStyle/>
                    <a:p>
                      <a:pPr marL="71755" marR="71755" algn="ctr">
                        <a:lnSpc>
                          <a:spcPct val="107000"/>
                        </a:lnSpc>
                        <a:spcBef>
                          <a:spcPts val="0"/>
                        </a:spcBef>
                        <a:spcAft>
                          <a:spcPts val="0"/>
                        </a:spcAft>
                      </a:pPr>
                      <a:r>
                        <a:rPr lang="en-AU" sz="1800" kern="0">
                          <a:effectLst/>
                        </a:rPr>
                        <a:t>Problem solving</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vert="vert270" anchor="b"/>
                </a:tc>
                <a:tc>
                  <a:txBody>
                    <a:bodyPr/>
                    <a:lstStyle/>
                    <a:p>
                      <a:pPr marL="0" marR="0" algn="l">
                        <a:lnSpc>
                          <a:spcPct val="107000"/>
                        </a:lnSpc>
                        <a:spcBef>
                          <a:spcPts val="0"/>
                        </a:spcBef>
                        <a:spcAft>
                          <a:spcPts val="0"/>
                        </a:spcAft>
                      </a:pPr>
                      <a:r>
                        <a:rPr lang="en-AU" sz="1800" kern="0" dirty="0">
                          <a:effectLst/>
                        </a:rPr>
                        <a:t>problems: apply strategies and heuristics</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38907263"/>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check validity of approach</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705027722"/>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problems: do not immediately know the answer</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365436858"/>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dirty="0">
                          <a:effectLst/>
                        </a:rPr>
                        <a:t>problems: formulate or represent situations mathematically</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583469771"/>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identify and create problems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278522565"/>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mathematical and real world or practical problems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826481271"/>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problems: plan how to solve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176776540"/>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analyse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3001279566"/>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communicate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331661550"/>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communicate with reference to the situation</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4078333010"/>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evaluate with regard to context</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589570869"/>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interpret in terms of context</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444165243"/>
                  </a:ext>
                </a:extLst>
              </a:tr>
              <a:tr h="167310">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justify reasonableness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931893867"/>
                  </a:ext>
                </a:extLst>
              </a:tr>
              <a:tr h="320968">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solutions: make decisions mathematically</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1477577648"/>
                  </a:ext>
                </a:extLst>
              </a:tr>
              <a:tr h="174281">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solutions: review and check</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2741" marR="62741" marT="0" marB="0" anchor="b"/>
                </a:tc>
                <a:extLst>
                  <a:ext uri="{0D108BD9-81ED-4DB2-BD59-A6C34878D82A}">
                    <a16:rowId xmlns:a16="http://schemas.microsoft.com/office/drawing/2014/main" val="2254597451"/>
                  </a:ext>
                </a:extLst>
              </a:tr>
            </a:tbl>
          </a:graphicData>
        </a:graphic>
      </p:graphicFrame>
      <p:sp>
        <p:nvSpPr>
          <p:cNvPr id="9" name="Title 1">
            <a:extLst>
              <a:ext uri="{FF2B5EF4-FFF2-40B4-BE49-F238E27FC236}">
                <a16:creationId xmlns:a16="http://schemas.microsoft.com/office/drawing/2014/main" id="{B17E12A6-B28E-6F9B-AEAD-7CC5F4E74874}"/>
              </a:ext>
            </a:extLst>
          </p:cNvPr>
          <p:cNvSpPr txBox="1"/>
          <p:nvPr/>
        </p:nvSpPr>
        <p:spPr>
          <a:xfrm>
            <a:off x="10164932" y="6369936"/>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4293757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7">
            <a:extLst>
              <a:ext uri="{FF2B5EF4-FFF2-40B4-BE49-F238E27FC236}">
                <a16:creationId xmlns:a16="http://schemas.microsoft.com/office/drawing/2014/main" id="{0274FC80-E898-13AA-4092-356D0B1A93DE}"/>
              </a:ext>
            </a:extLst>
          </p:cNvPr>
          <p:cNvGraphicFramePr>
            <a:graphicFrameLocks noGrp="1"/>
          </p:cNvGraphicFramePr>
          <p:nvPr>
            <p:ph idx="1"/>
            <p:extLst>
              <p:ext uri="{D42A27DB-BD31-4B8C-83A1-F6EECF244321}">
                <p14:modId xmlns:p14="http://schemas.microsoft.com/office/powerpoint/2010/main" val="2554196813"/>
              </p:ext>
            </p:extLst>
          </p:nvPr>
        </p:nvGraphicFramePr>
        <p:xfrm>
          <a:off x="803429" y="1544715"/>
          <a:ext cx="10484529" cy="4643816"/>
        </p:xfrm>
        <a:graphic>
          <a:graphicData uri="http://schemas.openxmlformats.org/drawingml/2006/table">
            <a:tbl>
              <a:tblPr firstRow="1" firstCol="1" bandRow="1">
                <a:tableStyleId>{073A0DAA-6AF3-43AB-8588-CEC1D06C72B9}</a:tableStyleId>
              </a:tblPr>
              <a:tblGrid>
                <a:gridCol w="878889">
                  <a:extLst>
                    <a:ext uri="{9D8B030D-6E8A-4147-A177-3AD203B41FA5}">
                      <a16:colId xmlns:a16="http://schemas.microsoft.com/office/drawing/2014/main" val="329350026"/>
                    </a:ext>
                  </a:extLst>
                </a:gridCol>
                <a:gridCol w="7148353">
                  <a:extLst>
                    <a:ext uri="{9D8B030D-6E8A-4147-A177-3AD203B41FA5}">
                      <a16:colId xmlns:a16="http://schemas.microsoft.com/office/drawing/2014/main" val="3002907376"/>
                    </a:ext>
                  </a:extLst>
                </a:gridCol>
                <a:gridCol w="351041">
                  <a:extLst>
                    <a:ext uri="{9D8B030D-6E8A-4147-A177-3AD203B41FA5}">
                      <a16:colId xmlns:a16="http://schemas.microsoft.com/office/drawing/2014/main" val="3034488298"/>
                    </a:ext>
                  </a:extLst>
                </a:gridCol>
                <a:gridCol w="351041">
                  <a:extLst>
                    <a:ext uri="{9D8B030D-6E8A-4147-A177-3AD203B41FA5}">
                      <a16:colId xmlns:a16="http://schemas.microsoft.com/office/drawing/2014/main" val="2947553241"/>
                    </a:ext>
                  </a:extLst>
                </a:gridCol>
                <a:gridCol w="351041">
                  <a:extLst>
                    <a:ext uri="{9D8B030D-6E8A-4147-A177-3AD203B41FA5}">
                      <a16:colId xmlns:a16="http://schemas.microsoft.com/office/drawing/2014/main" val="262370164"/>
                    </a:ext>
                  </a:extLst>
                </a:gridCol>
                <a:gridCol w="351041">
                  <a:extLst>
                    <a:ext uri="{9D8B030D-6E8A-4147-A177-3AD203B41FA5}">
                      <a16:colId xmlns:a16="http://schemas.microsoft.com/office/drawing/2014/main" val="2023451424"/>
                    </a:ext>
                  </a:extLst>
                </a:gridCol>
                <a:gridCol w="351041">
                  <a:extLst>
                    <a:ext uri="{9D8B030D-6E8A-4147-A177-3AD203B41FA5}">
                      <a16:colId xmlns:a16="http://schemas.microsoft.com/office/drawing/2014/main" val="325548067"/>
                    </a:ext>
                  </a:extLst>
                </a:gridCol>
                <a:gridCol w="351041">
                  <a:extLst>
                    <a:ext uri="{9D8B030D-6E8A-4147-A177-3AD203B41FA5}">
                      <a16:colId xmlns:a16="http://schemas.microsoft.com/office/drawing/2014/main" val="3905776054"/>
                    </a:ext>
                  </a:extLst>
                </a:gridCol>
                <a:gridCol w="351041">
                  <a:extLst>
                    <a:ext uri="{9D8B030D-6E8A-4147-A177-3AD203B41FA5}">
                      <a16:colId xmlns:a16="http://schemas.microsoft.com/office/drawing/2014/main" val="1690178414"/>
                    </a:ext>
                  </a:extLst>
                </a:gridCol>
              </a:tblGrid>
              <a:tr h="477581">
                <a:tc>
                  <a:txBody>
                    <a:bodyPr/>
                    <a:lstStyle/>
                    <a:p>
                      <a:pPr algn="l">
                        <a:lnSpc>
                          <a:spcPct val="107000"/>
                        </a:lnSpc>
                      </a:pPr>
                      <a:endParaRPr lang="en-AU" sz="1800" kern="100">
                        <a:effectLst/>
                        <a:latin typeface="Aptos" panose="020B0004020202020204" pitchFamily="34" charset="0"/>
                      </a:endParaRPr>
                    </a:p>
                  </a:txBody>
                  <a:tcPr marL="68580" marR="68580" marT="0" marB="0" anchor="b"/>
                </a:tc>
                <a:tc>
                  <a:txBody>
                    <a:bodyPr/>
                    <a:lstStyle/>
                    <a:p>
                      <a:pPr marL="0" marR="0" algn="l">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r>
                        <a:rPr lang="en-AU" sz="1800" kern="0" dirty="0">
                          <a:effectLst/>
                        </a:rPr>
                        <a:t>F</a:t>
                      </a:r>
                      <a:endParaRPr lang="en-AU" dirty="0"/>
                    </a:p>
                  </a:txBody>
                  <a:tcPr marL="68580" marR="68580" marT="0" marB="0" anchor="ctr"/>
                </a:tc>
                <a:tc>
                  <a:txBody>
                    <a:bodyPr/>
                    <a:lstStyle/>
                    <a:p>
                      <a:r>
                        <a:rPr lang="en-AU" sz="1800" kern="0" dirty="0">
                          <a:effectLst/>
                        </a:rPr>
                        <a:t>1</a:t>
                      </a:r>
                      <a:endParaRPr lang="en-AU" dirty="0"/>
                    </a:p>
                  </a:txBody>
                  <a:tcPr marL="68580" marR="68580" marT="0" marB="0" anchor="ctr"/>
                </a:tc>
                <a:tc>
                  <a:txBody>
                    <a:bodyPr/>
                    <a:lstStyle/>
                    <a:p>
                      <a:r>
                        <a:rPr lang="en-AU" sz="1800" kern="0" dirty="0">
                          <a:effectLst/>
                        </a:rPr>
                        <a:t>2</a:t>
                      </a:r>
                      <a:endParaRPr lang="en-AU" dirty="0"/>
                    </a:p>
                  </a:txBody>
                  <a:tcPr marL="68580" marR="68580" marT="0" marB="0" anchor="ctr"/>
                </a:tc>
                <a:tc>
                  <a:txBody>
                    <a:bodyPr/>
                    <a:lstStyle/>
                    <a:p>
                      <a:r>
                        <a:rPr lang="en-AU" sz="1800" kern="0" dirty="0">
                          <a:effectLst/>
                        </a:rPr>
                        <a:t>3</a:t>
                      </a:r>
                      <a:endParaRPr lang="en-AU" dirty="0"/>
                    </a:p>
                  </a:txBody>
                  <a:tcPr marL="68580" marR="68580" marT="0" marB="0" anchor="ctr"/>
                </a:tc>
                <a:tc>
                  <a:txBody>
                    <a:bodyPr/>
                    <a:lstStyle/>
                    <a:p>
                      <a:r>
                        <a:rPr lang="en-AU" sz="1800" kern="0" dirty="0">
                          <a:effectLst/>
                        </a:rPr>
                        <a:t>4</a:t>
                      </a:r>
                      <a:endParaRPr lang="en-AU" dirty="0"/>
                    </a:p>
                  </a:txBody>
                  <a:tcPr marL="68580" marR="68580" marT="0" marB="0" anchor="ctr"/>
                </a:tc>
                <a:tc>
                  <a:txBody>
                    <a:bodyPr/>
                    <a:lstStyle/>
                    <a:p>
                      <a:r>
                        <a:rPr lang="en-AU" sz="1800" kern="0" dirty="0">
                          <a:effectLst/>
                        </a:rPr>
                        <a:t>5</a:t>
                      </a:r>
                      <a:endParaRPr lang="en-AU" dirty="0"/>
                    </a:p>
                  </a:txBody>
                  <a:tcPr marL="68580" marR="68580" marT="0" marB="0" anchor="ctr"/>
                </a:tc>
                <a:tc>
                  <a:txBody>
                    <a:bodyPr/>
                    <a:lstStyle/>
                    <a:p>
                      <a:r>
                        <a:rPr lang="en-AU" sz="1800" kern="0" dirty="0">
                          <a:effectLst/>
                        </a:rPr>
                        <a:t>6</a:t>
                      </a:r>
                      <a:endParaRPr lang="en-AU" dirty="0"/>
                    </a:p>
                  </a:txBody>
                  <a:tcPr marL="68580" marR="68580" marT="0" marB="0" anchor="ctr"/>
                </a:tc>
                <a:extLst>
                  <a:ext uri="{0D108BD9-81ED-4DB2-BD59-A6C34878D82A}">
                    <a16:rowId xmlns:a16="http://schemas.microsoft.com/office/drawing/2014/main" val="3733298997"/>
                  </a:ext>
                </a:extLst>
              </a:tr>
              <a:tr h="229277">
                <a:tc rowSpan="15">
                  <a:txBody>
                    <a:bodyPr/>
                    <a:lstStyle/>
                    <a:p>
                      <a:pPr marL="71755" marR="71755" algn="ctr">
                        <a:lnSpc>
                          <a:spcPct val="107000"/>
                        </a:lnSpc>
                        <a:spcBef>
                          <a:spcPts val="0"/>
                        </a:spcBef>
                        <a:spcAft>
                          <a:spcPts val="0"/>
                        </a:spcAft>
                      </a:pPr>
                      <a:r>
                        <a:rPr lang="en-AU" sz="1800" kern="0" dirty="0">
                          <a:effectLst/>
                        </a:rPr>
                        <a:t>Reasoning</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vert="vert270" anchor="b"/>
                </a:tc>
                <a:tc>
                  <a:txBody>
                    <a:bodyPr/>
                    <a:lstStyle/>
                    <a:p>
                      <a:pPr marL="0" marR="0" algn="l">
                        <a:lnSpc>
                          <a:spcPct val="107000"/>
                        </a:lnSpc>
                        <a:spcBef>
                          <a:spcPts val="0"/>
                        </a:spcBef>
                        <a:spcAft>
                          <a:spcPts val="0"/>
                        </a:spcAft>
                      </a:pPr>
                      <a:r>
                        <a:rPr lang="en-AU" sz="1800" i="1" kern="0" dirty="0">
                          <a:solidFill>
                            <a:srgbClr val="993300"/>
                          </a:solidFill>
                          <a:effectLst/>
                        </a:rPr>
                        <a:t>adapt known to unknown</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76895621"/>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analyse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03416823"/>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compare and contrast related ideas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763609"/>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deduce</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34479452"/>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evaluate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18655622"/>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experiment or investigate</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75372607"/>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explain</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1186858"/>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generalise</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70405182"/>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infer</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20421266"/>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justify</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21686337"/>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logical thought and actions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0418823"/>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model</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04229563"/>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prove true or false</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32992528"/>
                  </a:ext>
                </a:extLst>
              </a:tr>
              <a:tr h="229277">
                <a:tc vMerge="1">
                  <a:txBody>
                    <a:bodyPr/>
                    <a:lstStyle/>
                    <a:p>
                      <a:endParaRPr lang="en-AU"/>
                    </a:p>
                  </a:txBody>
                  <a:tcPr/>
                </a:tc>
                <a:tc>
                  <a:txBody>
                    <a:bodyPr/>
                    <a:lstStyle/>
                    <a:p>
                      <a:pPr marL="0" marR="0" algn="l">
                        <a:lnSpc>
                          <a:spcPct val="107000"/>
                        </a:lnSpc>
                        <a:spcBef>
                          <a:spcPts val="0"/>
                        </a:spcBef>
                        <a:spcAft>
                          <a:spcPts val="0"/>
                        </a:spcAft>
                      </a:pPr>
                      <a:r>
                        <a:rPr lang="en-AU" sz="1800" kern="0">
                          <a:effectLst/>
                        </a:rPr>
                        <a:t>reflect on choices</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1</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9576129"/>
                  </a:ext>
                </a:extLst>
              </a:tr>
              <a:tr h="238830">
                <a:tc vMerge="1">
                  <a:txBody>
                    <a:bodyPr/>
                    <a:lstStyle/>
                    <a:p>
                      <a:endParaRPr lang="en-AU"/>
                    </a:p>
                  </a:txBody>
                  <a:tcPr/>
                </a:tc>
                <a:tc>
                  <a:txBody>
                    <a:bodyPr/>
                    <a:lstStyle/>
                    <a:p>
                      <a:pPr marL="0" marR="0" algn="l">
                        <a:lnSpc>
                          <a:spcPct val="107000"/>
                        </a:lnSpc>
                        <a:spcBef>
                          <a:spcPts val="0"/>
                        </a:spcBef>
                        <a:spcAft>
                          <a:spcPts val="0"/>
                        </a:spcAft>
                      </a:pPr>
                      <a:r>
                        <a:rPr lang="en-AU" sz="1800" i="1" kern="0" dirty="0">
                          <a:solidFill>
                            <a:srgbClr val="993300"/>
                          </a:solidFill>
                          <a:effectLst/>
                        </a:rPr>
                        <a:t>transfer learning to a new context</a:t>
                      </a:r>
                      <a:endParaRPr lang="en-AU" sz="1800" i="1" kern="100" dirty="0">
                        <a:solidFill>
                          <a:srgbClr val="993300"/>
                        </a:solidFill>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effectLst/>
                        </a:rPr>
                        <a:t> </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 </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90654298"/>
                  </a:ext>
                </a:extLst>
              </a:tr>
            </a:tbl>
          </a:graphicData>
        </a:graphic>
      </p:graphicFrame>
    </p:spTree>
    <p:extLst>
      <p:ext uri="{BB962C8B-B14F-4D97-AF65-F5344CB8AC3E}">
        <p14:creationId xmlns:p14="http://schemas.microsoft.com/office/powerpoint/2010/main" val="2982890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summary of processes</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a:extLst>
              <a:ext uri="{FF2B5EF4-FFF2-40B4-BE49-F238E27FC236}">
                <a16:creationId xmlns:a16="http://schemas.microsoft.com/office/drawing/2014/main" id="{B5DFBFCA-C2A4-953D-180B-E803BF074030}"/>
              </a:ext>
            </a:extLst>
          </p:cNvPr>
          <p:cNvGraphicFramePr>
            <a:graphicFrameLocks noGrp="1"/>
          </p:cNvGraphicFramePr>
          <p:nvPr>
            <p:ph idx="1"/>
            <p:extLst>
              <p:ext uri="{D42A27DB-BD31-4B8C-83A1-F6EECF244321}">
                <p14:modId xmlns:p14="http://schemas.microsoft.com/office/powerpoint/2010/main" val="1147693540"/>
              </p:ext>
            </p:extLst>
          </p:nvPr>
        </p:nvGraphicFramePr>
        <p:xfrm>
          <a:off x="803429" y="1680944"/>
          <a:ext cx="10484527" cy="3056958"/>
        </p:xfrm>
        <a:graphic>
          <a:graphicData uri="http://schemas.openxmlformats.org/drawingml/2006/table">
            <a:tbl>
              <a:tblPr firstRow="1" firstCol="1" bandRow="1">
                <a:tableStyleId>{073A0DAA-6AF3-43AB-8588-CEC1D06C72B9}</a:tableStyleId>
              </a:tblPr>
              <a:tblGrid>
                <a:gridCol w="684185">
                  <a:extLst>
                    <a:ext uri="{9D8B030D-6E8A-4147-A177-3AD203B41FA5}">
                      <a16:colId xmlns:a16="http://schemas.microsoft.com/office/drawing/2014/main" val="1277041009"/>
                    </a:ext>
                  </a:extLst>
                </a:gridCol>
                <a:gridCol w="7114848">
                  <a:extLst>
                    <a:ext uri="{9D8B030D-6E8A-4147-A177-3AD203B41FA5}">
                      <a16:colId xmlns:a16="http://schemas.microsoft.com/office/drawing/2014/main" val="457034248"/>
                    </a:ext>
                  </a:extLst>
                </a:gridCol>
                <a:gridCol w="383642">
                  <a:extLst>
                    <a:ext uri="{9D8B030D-6E8A-4147-A177-3AD203B41FA5}">
                      <a16:colId xmlns:a16="http://schemas.microsoft.com/office/drawing/2014/main" val="2440376288"/>
                    </a:ext>
                  </a:extLst>
                </a:gridCol>
                <a:gridCol w="383642">
                  <a:extLst>
                    <a:ext uri="{9D8B030D-6E8A-4147-A177-3AD203B41FA5}">
                      <a16:colId xmlns:a16="http://schemas.microsoft.com/office/drawing/2014/main" val="225527579"/>
                    </a:ext>
                  </a:extLst>
                </a:gridCol>
                <a:gridCol w="383642">
                  <a:extLst>
                    <a:ext uri="{9D8B030D-6E8A-4147-A177-3AD203B41FA5}">
                      <a16:colId xmlns:a16="http://schemas.microsoft.com/office/drawing/2014/main" val="3044561514"/>
                    </a:ext>
                  </a:extLst>
                </a:gridCol>
                <a:gridCol w="383642">
                  <a:extLst>
                    <a:ext uri="{9D8B030D-6E8A-4147-A177-3AD203B41FA5}">
                      <a16:colId xmlns:a16="http://schemas.microsoft.com/office/drawing/2014/main" val="1388470001"/>
                    </a:ext>
                  </a:extLst>
                </a:gridCol>
                <a:gridCol w="383642">
                  <a:extLst>
                    <a:ext uri="{9D8B030D-6E8A-4147-A177-3AD203B41FA5}">
                      <a16:colId xmlns:a16="http://schemas.microsoft.com/office/drawing/2014/main" val="2738689737"/>
                    </a:ext>
                  </a:extLst>
                </a:gridCol>
                <a:gridCol w="383642">
                  <a:extLst>
                    <a:ext uri="{9D8B030D-6E8A-4147-A177-3AD203B41FA5}">
                      <a16:colId xmlns:a16="http://schemas.microsoft.com/office/drawing/2014/main" val="4178167244"/>
                    </a:ext>
                  </a:extLst>
                </a:gridCol>
                <a:gridCol w="383642">
                  <a:extLst>
                    <a:ext uri="{9D8B030D-6E8A-4147-A177-3AD203B41FA5}">
                      <a16:colId xmlns:a16="http://schemas.microsoft.com/office/drawing/2014/main" val="148782609"/>
                    </a:ext>
                  </a:extLst>
                </a:gridCol>
              </a:tblGrid>
              <a:tr h="215900">
                <a:tc>
                  <a:txBody>
                    <a:bodyPr/>
                    <a:lstStyle/>
                    <a:p>
                      <a:pPr>
                        <a:lnSpc>
                          <a:spcPct val="107000"/>
                        </a:lnSpc>
                      </a:pPr>
                      <a:endParaRPr lang="en-AU" sz="1800" kern="100" dirty="0">
                        <a:effectLst/>
                        <a:latin typeface="Aptos" panose="020B0004020202020204" pitchFamily="34" charset="0"/>
                      </a:endParaRPr>
                    </a:p>
                  </a:txBody>
                  <a:tcPr marL="68580" marR="68580" marT="0" marB="0" anchor="b"/>
                </a:tc>
                <a:tc>
                  <a:txBody>
                    <a:bodyPr/>
                    <a:lstStyle/>
                    <a:p>
                      <a:pPr marL="0" marR="0">
                        <a:lnSpc>
                          <a:spcPct val="107000"/>
                        </a:lnSpc>
                        <a:spcBef>
                          <a:spcPts val="0"/>
                        </a:spcBef>
                        <a:spcAft>
                          <a:spcPts val="0"/>
                        </a:spcAft>
                      </a:pPr>
                      <a:r>
                        <a:rPr lang="en-AU" sz="1800" kern="0">
                          <a:effectLst/>
                        </a:rPr>
                        <a:t>Process within the proficiency strand</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effectLst/>
                        </a:rPr>
                        <a:t>F</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1</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dirty="0">
                          <a:effectLst/>
                        </a:rPr>
                        <a:t>2</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3</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4</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5</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AU" sz="1800" kern="0">
                          <a:effectLst/>
                        </a:rPr>
                        <a:t>6</a:t>
                      </a:r>
                      <a:endParaRPr lang="en-AU" sz="1800" kern="10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831210"/>
                  </a:ext>
                </a:extLst>
              </a:tr>
              <a:tr h="182880">
                <a:tc rowSpan="10">
                  <a:txBody>
                    <a:bodyPr/>
                    <a:lstStyle/>
                    <a:p>
                      <a:pPr marL="71755" marR="71755" algn="ctr">
                        <a:lnSpc>
                          <a:spcPct val="107000"/>
                        </a:lnSpc>
                        <a:spcBef>
                          <a:spcPts val="0"/>
                        </a:spcBef>
                        <a:spcAft>
                          <a:spcPts val="0"/>
                        </a:spcAft>
                      </a:pPr>
                      <a:r>
                        <a:rPr lang="en-AU" sz="1800" b="1" kern="1200" dirty="0">
                          <a:solidFill>
                            <a:schemeClr val="lt1"/>
                          </a:solidFill>
                          <a:effectLst/>
                          <a:latin typeface="+mn-lt"/>
                          <a:ea typeface="+mn-ea"/>
                          <a:cs typeface="+mn-cs"/>
                        </a:rPr>
                        <a:t>Understanding</a:t>
                      </a:r>
                      <a:endParaRPr lang="en-AU" sz="1800" kern="100" dirty="0">
                        <a:effectLst/>
                        <a:latin typeface="Calibri" panose="020F0502020204030204" pitchFamily="34" charset="0"/>
                        <a:ea typeface="Aptos" panose="020B0004020202020204" pitchFamily="34" charset="0"/>
                        <a:cs typeface="Times New Roman" panose="02020603050405020304" pitchFamily="18" charset="0"/>
                      </a:endParaRPr>
                    </a:p>
                  </a:txBody>
                  <a:tcPr marL="68580" marR="68580" marT="0" marB="0" vert="vert270" anchor="b"/>
                </a:tc>
                <a:tc>
                  <a:txBody>
                    <a:bodyPr/>
                    <a:lstStyle/>
                    <a:p>
                      <a:pPr marL="0" marR="0">
                        <a:lnSpc>
                          <a:spcPct val="107000"/>
                        </a:lnSpc>
                        <a:spcBef>
                          <a:spcPts val="0"/>
                        </a:spcBef>
                        <a:spcAft>
                          <a:spcPts val="0"/>
                        </a:spcAft>
                      </a:pPr>
                      <a:r>
                        <a:rPr lang="en-AU" sz="1800" i="1" kern="0" dirty="0">
                          <a:solidFill>
                            <a:srgbClr val="993300"/>
                          </a:solidFill>
                          <a:effectLst/>
                          <a:latin typeface="+mn-lt"/>
                          <a:ea typeface="Times New Roman" panose="02020603050405020304" pitchFamily="18" charset="0"/>
                          <a:cs typeface="Calibri" panose="020F0502020204030204" pitchFamily="34" charset="0"/>
                        </a:rPr>
                        <a:t>adapt</a:t>
                      </a:r>
                      <a:endParaRPr lang="en-AU" sz="1800" kern="100" dirty="0">
                        <a:solidFill>
                          <a:srgbClr val="993300"/>
                        </a:solidFill>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87810452"/>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apply familiar to develop new ideas</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7155675"/>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connect: ideas, why and how, different concepts</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6927513"/>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cultivate new ideas</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77309997"/>
                  </a:ext>
                </a:extLst>
              </a:tr>
              <a:tr h="14224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describe thinking mathematically</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72285451"/>
                  </a:ext>
                </a:extLst>
              </a:tr>
              <a:tr h="19939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identify commonalities and differences</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14615297"/>
                  </a:ext>
                </a:extLst>
              </a:tr>
              <a:tr h="22225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interpret mathematical information</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39132707"/>
                  </a:ext>
                </a:extLst>
              </a:tr>
              <a:tr h="18288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relate</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72692849"/>
                  </a:ext>
                </a:extLst>
              </a:tr>
              <a:tr h="365760">
                <a:tc vMerge="1">
                  <a:txBody>
                    <a:bodyPr/>
                    <a:lstStyle/>
                    <a:p>
                      <a:endParaRPr lang="en-AU"/>
                    </a:p>
                  </a:txBody>
                  <a:tcPr/>
                </a:tc>
                <a:tc>
                  <a:txBody>
                    <a:bodyPr/>
                    <a:lstStyle/>
                    <a:p>
                      <a:pPr marL="0" marR="0">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represent concepts in different ways</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1</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1</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59812950"/>
                  </a:ext>
                </a:extLst>
              </a:tr>
              <a:tr h="190500">
                <a:tc vMerge="1">
                  <a:txBody>
                    <a:bodyPr/>
                    <a:lstStyle/>
                    <a:p>
                      <a:endParaRPr lang="en-AU"/>
                    </a:p>
                  </a:txBody>
                  <a:tcPr/>
                </a:tc>
                <a:tc>
                  <a:txBody>
                    <a:bodyPr/>
                    <a:lstStyle/>
                    <a:p>
                      <a:pPr marL="0" marR="0">
                        <a:lnSpc>
                          <a:spcPct val="107000"/>
                        </a:lnSpc>
                        <a:spcBef>
                          <a:spcPts val="0"/>
                        </a:spcBef>
                        <a:spcAft>
                          <a:spcPts val="0"/>
                        </a:spcAft>
                      </a:pPr>
                      <a:r>
                        <a:rPr lang="en-AU" sz="1800" i="1" kern="0" dirty="0">
                          <a:solidFill>
                            <a:srgbClr val="993300"/>
                          </a:solidFill>
                          <a:effectLst/>
                          <a:latin typeface="+mn-lt"/>
                          <a:ea typeface="Times New Roman" panose="02020603050405020304" pitchFamily="18" charset="0"/>
                          <a:cs typeface="Calibri" panose="020F0502020204030204" pitchFamily="34" charset="0"/>
                        </a:rPr>
                        <a:t>transfer</a:t>
                      </a:r>
                      <a:endParaRPr lang="en-AU" sz="1800" kern="100" dirty="0">
                        <a:solidFill>
                          <a:srgbClr val="993300"/>
                        </a:solidFill>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a:solidFill>
                            <a:srgbClr val="000000"/>
                          </a:solidFill>
                          <a:effectLst/>
                          <a:latin typeface="+mn-lt"/>
                          <a:ea typeface="Times New Roman" panose="02020603050405020304" pitchFamily="18" charset="0"/>
                          <a:cs typeface="Calibri" panose="020F0502020204030204" pitchFamily="34" charset="0"/>
                        </a:rPr>
                        <a:t> </a:t>
                      </a:r>
                      <a:endParaRPr lang="en-AU" sz="1800" kern="100">
                        <a:effectLst/>
                        <a:latin typeface="+mn-lt"/>
                        <a:ea typeface="Aptos" panose="020B000402020202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800" kern="0" dirty="0">
                          <a:solidFill>
                            <a:srgbClr val="000000"/>
                          </a:solidFill>
                          <a:effectLst/>
                          <a:latin typeface="+mn-lt"/>
                          <a:ea typeface="Times New Roman" panose="02020603050405020304" pitchFamily="18" charset="0"/>
                          <a:cs typeface="Calibri" panose="020F0502020204030204" pitchFamily="34" charset="0"/>
                        </a:rPr>
                        <a:t> </a:t>
                      </a:r>
                      <a:endParaRPr lang="en-AU" sz="1800" kern="100" dirty="0">
                        <a:effectLst/>
                        <a:latin typeface="+mn-lt"/>
                        <a:ea typeface="Aptos" panose="020B000402020202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85569044"/>
                  </a:ext>
                </a:extLst>
              </a:tr>
            </a:tbl>
          </a:graphicData>
        </a:graphic>
      </p:graphicFrame>
    </p:spTree>
    <p:extLst>
      <p:ext uri="{BB962C8B-B14F-4D97-AF65-F5344CB8AC3E}">
        <p14:creationId xmlns:p14="http://schemas.microsoft.com/office/powerpoint/2010/main" val="3732129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Designing questions from the criteria</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4520215"/>
          </a:xfrm>
        </p:spPr>
        <p:txBody>
          <a:bodyPr>
            <a:noAutofit/>
          </a:bodyPr>
          <a:lstStyle/>
          <a:p>
            <a:pPr marL="2419350" indent="-2419350">
              <a:buNone/>
            </a:pPr>
            <a:r>
              <a:rPr lang="en-AU" dirty="0">
                <a:solidFill>
                  <a:srgbClr val="FF9900"/>
                </a:solidFill>
                <a:latin typeface="+mj-lt"/>
              </a:rPr>
              <a:t>Your task:</a:t>
            </a:r>
          </a:p>
          <a:p>
            <a:pPr marL="457200" indent="-457200">
              <a:buFont typeface="+mj-lt"/>
              <a:buAutoNum type="arabicPeriod"/>
            </a:pPr>
            <a:r>
              <a:rPr lang="en-AU" sz="2400" dirty="0"/>
              <a:t>Examine the criteria sheets and choose one area to focus on.</a:t>
            </a:r>
          </a:p>
          <a:p>
            <a:pPr marL="457200" indent="-457200">
              <a:buFont typeface="+mj-lt"/>
              <a:buAutoNum type="arabicPeriod"/>
            </a:pPr>
            <a:r>
              <a:rPr lang="en-AU" sz="2400" dirty="0"/>
              <a:t>Design a task that would help you to know if a student was performing at standard, above standard, or not yet at standard.</a:t>
            </a:r>
          </a:p>
          <a:p>
            <a:pPr marL="457200" indent="-457200">
              <a:buFont typeface="+mj-lt"/>
              <a:buAutoNum type="arabicPeriod"/>
            </a:pPr>
            <a:r>
              <a:rPr lang="en-AU" sz="2400" dirty="0"/>
              <a:t>Create a description, list of points, or list of questions that would help you to make that judgement. We will all share the tasks.</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997774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A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solved hard problems that had lots </a:t>
            </a:r>
            <a:r>
              <a:rPr lang="en-AU" sz="2000" dirty="0">
                <a:ea typeface="Calibri" panose="020F0502020204030204" pitchFamily="34" charset="0"/>
                <a:cs typeface="Times New Roman" panose="02020603050405020304" pitchFamily="18" charset="0"/>
              </a:rPr>
              <a:t>of steps by developing my own strategies.</a:t>
            </a:r>
            <a:endParaRPr lang="en-AU" sz="20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Before solving the problem, </a:t>
            </a:r>
            <a:r>
              <a:rPr lang="en-AU" sz="2000" dirty="0">
                <a:effectLst/>
                <a:ea typeface="Calibri" panose="020F0502020204030204" pitchFamily="34" charset="0"/>
                <a:cs typeface="Times New Roman" panose="02020603050405020304" pitchFamily="18" charset="0"/>
              </a:rPr>
              <a:t>I looked for patterns and did some experimenting. </a:t>
            </a:r>
            <a:r>
              <a:rPr lang="en-AU" sz="2000" dirty="0">
                <a:ea typeface="Calibri" panose="020F0502020204030204" pitchFamily="34" charset="0"/>
                <a:cs typeface="Times New Roman" panose="02020603050405020304" pitchFamily="18" charset="0"/>
              </a:rPr>
              <a:t>I used my</a:t>
            </a:r>
            <a:r>
              <a:rPr lang="en-AU" sz="2000" dirty="0">
                <a:effectLst/>
                <a:ea typeface="Calibri" panose="020F0502020204030204" pitchFamily="34" charset="0"/>
                <a:cs typeface="Times New Roman" panose="02020603050405020304" pitchFamily="18" charset="0"/>
              </a:rPr>
              <a:t> findings to plan what to do to solve the problem.</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changed my steps when they didn’t work. I showed how/why my steps worked.</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found a rule or approach that I could use to solve other problems too.</a:t>
            </a:r>
            <a:endParaRPr lang="en-AU" sz="2000" dirty="0"/>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well-above the </a:t>
            </a:r>
            <a:r>
              <a:rPr lang="en-AU" sz="2000" dirty="0">
                <a:ea typeface="Calibri" panose="020F0502020204030204" pitchFamily="34" charset="0"/>
                <a:cs typeface="Times New Roman" panose="02020603050405020304" pitchFamily="18" charset="0"/>
              </a:rPr>
              <a:t>expected standard for this year level. </a:t>
            </a:r>
            <a:r>
              <a:rPr lang="en-AU" sz="2000" dirty="0">
                <a:effectLst/>
                <a:ea typeface="Calibri" panose="020F0502020204030204" pitchFamily="34" charset="0"/>
                <a:cs typeface="Times New Roman" panose="02020603050405020304" pitchFamily="18" charset="0"/>
              </a:rPr>
              <a:t>They have consistently solved challenging and multistep problems, that required invention of strategies and thinking. They have connected related concepts in mathematics, deduced underlying patterns and generalised these into principles. They have used mathematical processes efficiently, accurately, and effectively to reach solutions and provided solid proof or justification for conclusions.</a:t>
            </a:r>
            <a:endParaRPr lang="en-AU" sz="2000" dirty="0"/>
          </a:p>
          <a:p>
            <a:pPr marL="0" indent="0">
              <a:buNone/>
            </a:pPr>
            <a:endParaRPr lang="en-AU" sz="20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004493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B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solved problems with a few steps by adapting strategies that I had been taught</a:t>
            </a:r>
            <a:r>
              <a:rPr lang="en-AU" sz="2000" dirty="0">
                <a:ea typeface="Calibri" panose="020F0502020204030204" pitchFamily="34" charset="0"/>
                <a:cs typeface="Times New Roman" panose="02020603050405020304" pitchFamily="18" charset="0"/>
              </a:rPr>
              <a:t>.</a:t>
            </a:r>
            <a:endParaRPr lang="en-AU" sz="2000" dirty="0">
              <a:effectLst/>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When starting the problem, </a:t>
            </a:r>
            <a:r>
              <a:rPr lang="en-AU" sz="2000" dirty="0">
                <a:effectLst/>
                <a:ea typeface="Calibri" panose="020F0502020204030204" pitchFamily="34" charset="0"/>
                <a:cs typeface="Times New Roman" panose="02020603050405020304" pitchFamily="18" charset="0"/>
              </a:rPr>
              <a:t>I looked for patterns and</a:t>
            </a:r>
            <a:r>
              <a:rPr lang="en-AU" sz="2000" dirty="0">
                <a:ea typeface="Calibri" panose="020F0502020204030204" pitchFamily="34" charset="0"/>
                <a:cs typeface="Times New Roman" panose="02020603050405020304" pitchFamily="18" charset="0"/>
              </a:rPr>
              <a:t> planned some steps</a:t>
            </a:r>
            <a:r>
              <a:rPr lang="en-AU" sz="2000" dirty="0">
                <a:effectLst/>
                <a:ea typeface="Calibri" panose="020F0502020204030204" pitchFamily="34" charset="0"/>
                <a:cs typeface="Times New Roman" panose="02020603050405020304" pitchFamily="18" charset="0"/>
              </a:rPr>
              <a:t>.</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checked my steps worked.</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explained my steps and gave good reasons for choosing them.</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above the </a:t>
            </a:r>
            <a:r>
              <a:rPr lang="en-AU" sz="2000" dirty="0">
                <a:ea typeface="Calibri" panose="020F0502020204030204" pitchFamily="34" charset="0"/>
                <a:cs typeface="Times New Roman" panose="02020603050405020304" pitchFamily="18" charset="0"/>
              </a:rPr>
              <a:t>expected standard for this year level. </a:t>
            </a:r>
            <a:r>
              <a:rPr lang="en-AU" sz="2000" dirty="0">
                <a:effectLst/>
                <a:ea typeface="Calibri" panose="020F0502020204030204" pitchFamily="34" charset="0"/>
                <a:cs typeface="Times New Roman" panose="02020603050405020304" pitchFamily="18" charset="0"/>
              </a:rPr>
              <a:t>They have consistently solved multistep problems, by adapting or applying previously learned strategies in a more complex manner. They have linked some related concepts in mathematics. They have used mathematical processes accurately and effectively to reach solutions and explain conclusions, and were able to provide some justification for conclusions reached.</a:t>
            </a:r>
            <a:endParaRPr lang="en-AU" sz="2000" dirty="0"/>
          </a:p>
          <a:p>
            <a:pPr marL="0" indent="0">
              <a:buNone/>
            </a:pPr>
            <a:endParaRPr lang="en-AU" sz="20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222484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C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used a process that I had been shown to solve problems. The problems had one or two steps</a:t>
            </a:r>
            <a:r>
              <a:rPr lang="en-AU" sz="2000" dirty="0">
                <a:ea typeface="Calibri" panose="020F0502020204030204" pitchFamily="34" charset="0"/>
                <a:cs typeface="Times New Roman" panose="02020603050405020304" pitchFamily="18" charset="0"/>
              </a:rPr>
              <a:t>.</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checked my answer.</a:t>
            </a: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I showed my steps and how I got my answer</a:t>
            </a:r>
            <a:r>
              <a:rPr lang="en-AU" sz="2000" dirty="0">
                <a:effectLst/>
                <a:ea typeface="Calibri" panose="020F0502020204030204" pitchFamily="34" charset="0"/>
                <a:cs typeface="Times New Roman" panose="02020603050405020304" pitchFamily="18" charset="0"/>
              </a:rPr>
              <a:t>.</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at the expected standard for this year level. They have consistently solved familiar problems with one or two steps by directly applying previously learned steps and strategies. They have used mathematical processes appropriately to reach solutions and discuss conclusions.</a:t>
            </a:r>
            <a:endParaRPr lang="en-AU" sz="32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4844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solidFill>
                  <a:srgbClr val="FF9900"/>
                </a:solidFill>
              </a:rPr>
              <a:t>Outline</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3885461"/>
          </a:xfrm>
        </p:spPr>
        <p:txBody>
          <a:bodyPr>
            <a:noAutofit/>
          </a:bodyPr>
          <a:lstStyle/>
          <a:p>
            <a:pPr marL="2419350" indent="-2419350">
              <a:buNone/>
            </a:pPr>
            <a:r>
              <a:rPr lang="en-AU" sz="2400" dirty="0"/>
              <a:t>Morning:	Explore the content, proficiency and model changes</a:t>
            </a:r>
          </a:p>
          <a:p>
            <a:pPr marL="2419350" indent="-2419350">
              <a:buNone/>
            </a:pPr>
            <a:endParaRPr lang="en-AU" sz="2400" dirty="0"/>
          </a:p>
          <a:p>
            <a:pPr marL="2419350" indent="-2419350">
              <a:buNone/>
            </a:pPr>
            <a:r>
              <a:rPr lang="en-AU" sz="2400" dirty="0"/>
              <a:t>Middle: 	What that means for assessment and reporting</a:t>
            </a:r>
          </a:p>
          <a:p>
            <a:pPr marL="2419350" indent="-2419350">
              <a:buNone/>
            </a:pPr>
            <a:endParaRPr lang="en-AU" sz="2400" dirty="0"/>
          </a:p>
          <a:p>
            <a:pPr marL="2419350" indent="-2419350">
              <a:buNone/>
            </a:pPr>
            <a:r>
              <a:rPr lang="en-AU" sz="2400" dirty="0"/>
              <a:t>Afternoon:	Prioritising for our school context and planning for implementation</a:t>
            </a:r>
          </a:p>
          <a:p>
            <a:pPr marL="2419350" indent="-2419350">
              <a:buNone/>
            </a:pPr>
            <a:endParaRPr lang="en-AU" sz="2400" dirty="0"/>
          </a:p>
          <a:p>
            <a:pPr marL="2419350" indent="-2419350">
              <a:buNone/>
            </a:pPr>
            <a:r>
              <a:rPr lang="en-AU" sz="2400" i="1" dirty="0"/>
              <a:t>Afterwards:</a:t>
            </a:r>
            <a:r>
              <a:rPr lang="en-AU" sz="2400" dirty="0"/>
              <a:t>	All notes, criteria etc. emailed to you.</a:t>
            </a:r>
          </a:p>
          <a:p>
            <a:pPr marL="0" indent="0">
              <a:buNone/>
            </a:pPr>
            <a:endParaRPr lang="en-AU" sz="2400" dirty="0"/>
          </a:p>
        </p:txBody>
      </p:sp>
      <p:sp>
        <p:nvSpPr>
          <p:cNvPr id="5" name="Title 1">
            <a:extLst>
              <a:ext uri="{FF2B5EF4-FFF2-40B4-BE49-F238E27FC236}">
                <a16:creationId xmlns:a16="http://schemas.microsoft.com/office/drawing/2014/main" id="{93A997A0-26E5-6A84-12A3-498C6496A065}"/>
              </a:ext>
            </a:extLst>
          </p:cNvPr>
          <p:cNvSpPr txBox="1">
            <a:spLocks noGrp="1" noRot="1" noMove="1" noResize="1" noEditPoints="1" noAdjustHandles="1" noChangeArrowheads="1" noChangeShapeType="1"/>
          </p:cNvSpPr>
          <p:nvPr/>
        </p:nvSpPr>
        <p:spPr>
          <a:xfrm>
            <a:off x="10164932" y="6236563"/>
            <a:ext cx="2027068" cy="488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26803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D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14229" cy="5128335"/>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used a process that I had been shown to try and solve a problem. </a:t>
            </a:r>
            <a:endParaRPr lang="en-AU" sz="2000" dirty="0">
              <a:ea typeface="Calibri" panose="020F0502020204030204" pitchFamily="34" charset="0"/>
              <a:cs typeface="Times New Roman" panose="02020603050405020304" pitchFamily="18" charset="0"/>
            </a:endParaRP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My process was on the right track, but it didn’t quite work, so my answer was wrong.</a:t>
            </a: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With some help, I explained my process and tried to fix it.</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not yet at the expected standard for this year level. This student sometimes solved simple, familiar problems with one or two steps when guidance and support were provided. This student sometimes used mathematical processes appropriately to reach solutions or to partly solve problems, however the level of accuracy shown was not yet at the expected standard.</a:t>
            </a:r>
            <a:endParaRPr lang="en-AU" sz="40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1938431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11400408" cy="779755"/>
          </a:xfrm>
        </p:spPr>
        <p:txBody>
          <a:bodyPr/>
          <a:lstStyle/>
          <a:p>
            <a:r>
              <a:rPr lang="en-AU" dirty="0"/>
              <a:t>Reporting: E standard</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7"/>
            <a:ext cx="10570347" cy="4302712"/>
          </a:xfrm>
        </p:spPr>
        <p:txBody>
          <a:bodyPr>
            <a:noAutofit/>
          </a:bodyPr>
          <a:lstStyle/>
          <a:p>
            <a:pPr marL="0" indent="0">
              <a:buNone/>
            </a:pPr>
            <a:r>
              <a:rPr lang="en-AU" sz="2400" dirty="0">
                <a:solidFill>
                  <a:srgbClr val="FF9900"/>
                </a:solidFill>
                <a:latin typeface="+mj-lt"/>
              </a:rPr>
              <a:t>Student success criteria:</a:t>
            </a:r>
          </a:p>
          <a:p>
            <a:pPr>
              <a:buFont typeface="Wingdings" panose="05000000000000000000" pitchFamily="2" charset="2"/>
              <a:buChar char="ü"/>
            </a:pPr>
            <a:r>
              <a:rPr lang="en-AU" sz="2000" dirty="0">
                <a:effectLst/>
                <a:ea typeface="Calibri" panose="020F0502020204030204" pitchFamily="34" charset="0"/>
                <a:cs typeface="Times New Roman" panose="02020603050405020304" pitchFamily="18" charset="0"/>
              </a:rPr>
              <a:t>I attempted to solve the problem, but I didn’t really understand it. </a:t>
            </a:r>
            <a:br>
              <a:rPr lang="en-AU" sz="2000" dirty="0">
                <a:effectLst/>
                <a:ea typeface="Calibri" panose="020F0502020204030204" pitchFamily="34" charset="0"/>
                <a:cs typeface="Times New Roman" panose="02020603050405020304" pitchFamily="18" charset="0"/>
              </a:rPr>
            </a:br>
            <a:r>
              <a:rPr lang="en-AU" sz="2000" dirty="0">
                <a:effectLst/>
                <a:ea typeface="Calibri" panose="020F0502020204030204" pitchFamily="34" charset="0"/>
                <a:cs typeface="Times New Roman" panose="02020603050405020304" pitchFamily="18" charset="0"/>
              </a:rPr>
              <a:t>Often, I just guessed because I didn’t know what to do.</a:t>
            </a:r>
          </a:p>
          <a:p>
            <a:pPr>
              <a:buFont typeface="Wingdings" panose="05000000000000000000" pitchFamily="2" charset="2"/>
              <a:buChar char="ü"/>
            </a:pPr>
            <a:r>
              <a:rPr lang="en-AU" sz="2000" dirty="0">
                <a:ea typeface="Calibri" panose="020F0502020204030204" pitchFamily="34" charset="0"/>
                <a:cs typeface="Times New Roman" panose="02020603050405020304" pitchFamily="18" charset="0"/>
              </a:rPr>
              <a:t>With some help I could understand why my answer was wrong.</a:t>
            </a:r>
            <a:endParaRPr lang="en-AU" sz="2000" dirty="0"/>
          </a:p>
          <a:p>
            <a:pPr marL="0" indent="0">
              <a:buNone/>
            </a:pPr>
            <a:endParaRPr lang="en-AU" sz="2400" dirty="0">
              <a:solidFill>
                <a:srgbClr val="FF9900"/>
              </a:solidFill>
              <a:latin typeface="+mj-lt"/>
            </a:endParaRPr>
          </a:p>
          <a:p>
            <a:pPr marL="0" indent="0">
              <a:buNone/>
            </a:pPr>
            <a:r>
              <a:rPr lang="en-AU" sz="2400" dirty="0">
                <a:solidFill>
                  <a:srgbClr val="FF9900"/>
                </a:solidFill>
                <a:latin typeface="+mj-lt"/>
              </a:rPr>
              <a:t>Report card comment:</a:t>
            </a:r>
          </a:p>
          <a:p>
            <a:pPr marL="0" indent="0">
              <a:buNone/>
            </a:pPr>
            <a:r>
              <a:rPr lang="en-AU" sz="2000" dirty="0">
                <a:effectLst/>
                <a:ea typeface="Calibri" panose="020F0502020204030204" pitchFamily="34" charset="0"/>
                <a:cs typeface="Times New Roman" panose="02020603050405020304" pitchFamily="18" charset="0"/>
              </a:rPr>
              <a:t>This student has produced work that is below the expected standard for this year level. Substantial guidance was provided for this student to solve straightforward problems and use mathematical processes appropriately. This student occasionally used appropriate principles to solve simple and routine questions with support, however the solutions provided were often inaccurate.</a:t>
            </a:r>
            <a:endParaRPr lang="en-AU" sz="48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267613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Reflection and sharing our findings</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0" indent="0">
              <a:buNone/>
            </a:pPr>
            <a:r>
              <a:rPr lang="en-AU" dirty="0">
                <a:solidFill>
                  <a:srgbClr val="FF9900"/>
                </a:solidFill>
                <a:latin typeface="+mj-lt"/>
              </a:rPr>
              <a:t>Reflect and Share:</a:t>
            </a:r>
          </a:p>
          <a:p>
            <a:r>
              <a:rPr lang="en-AU" sz="2400" dirty="0"/>
              <a:t>What have you learned about assessment for your year level that you think will be important for your team back at school?</a:t>
            </a:r>
          </a:p>
          <a:p>
            <a:r>
              <a:rPr lang="en-AU" sz="2400" dirty="0"/>
              <a:t>What changes do you think will be the most important or significant for teachers from other year levels to understand?</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14449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Our school plan</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0" indent="0">
              <a:buNone/>
            </a:pPr>
            <a:r>
              <a:rPr lang="en-AU" dirty="0">
                <a:solidFill>
                  <a:srgbClr val="FF9900"/>
                </a:solidFill>
                <a:latin typeface="+mj-lt"/>
              </a:rPr>
              <a:t>Your task:</a:t>
            </a:r>
          </a:p>
          <a:p>
            <a:pPr marL="457200" indent="-457200">
              <a:buFont typeface="+mj-lt"/>
              <a:buAutoNum type="arabicPeriod"/>
            </a:pPr>
            <a:r>
              <a:rPr lang="en-AU" sz="2400" dirty="0"/>
              <a:t>Read back through your notes. Which areas have you flagged at the most important for your school? </a:t>
            </a:r>
          </a:p>
          <a:p>
            <a:pPr marL="457200" indent="-457200">
              <a:buFont typeface="+mj-lt"/>
              <a:buAutoNum type="arabicPeriod"/>
            </a:pPr>
            <a:r>
              <a:rPr lang="en-AU" sz="2400" dirty="0"/>
              <a:t>List 4-5 elements that you think your teachers will need to engage with or sessions that you think you might need to run.</a:t>
            </a:r>
          </a:p>
          <a:p>
            <a:pPr marL="457200" indent="-457200">
              <a:buFont typeface="+mj-lt"/>
              <a:buAutoNum type="arabicPeriod"/>
            </a:pPr>
            <a:r>
              <a:rPr lang="en-AU" sz="2400" dirty="0"/>
              <a:t>Order the sessions – make sure that the most important elements happen first so that you have the longest possible time to implement them. </a:t>
            </a:r>
          </a:p>
          <a:p>
            <a:pPr marL="457200" indent="-457200">
              <a:buFont typeface="+mj-lt"/>
              <a:buAutoNum type="arabicPeriod"/>
            </a:pPr>
            <a:r>
              <a:rPr lang="en-AU" sz="2400" dirty="0"/>
              <a:t>What can you realistically do in the next 6 months? Create a timeline for your steps.</a:t>
            </a:r>
          </a:p>
          <a:p>
            <a:pPr marL="457200" indent="-457200">
              <a:buFont typeface="+mj-lt"/>
              <a:buAutoNum type="arabicPeriod"/>
            </a:pPr>
            <a:r>
              <a:rPr lang="en-AU" sz="2400" dirty="0"/>
              <a:t>Take the first two elements and plan them out.</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7" y="468295"/>
            <a:ext cx="10657643" cy="779755"/>
          </a:xfrm>
        </p:spPr>
        <p:txBody>
          <a:bodyPr/>
          <a:lstStyle/>
          <a:p>
            <a:r>
              <a:rPr lang="en-AU" dirty="0"/>
              <a:t>My recommendations for implementing</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457200" indent="-457200">
              <a:buFont typeface="+mj-lt"/>
              <a:buAutoNum type="arabicPeriod"/>
            </a:pPr>
            <a:r>
              <a:rPr lang="en-AU" sz="2400" dirty="0"/>
              <a:t>You will need multiple times to teach place value in the first few years to get to the higher levels. Spread it across multiple terms to build up to bigger numbers throughout the year rather than all at once.</a:t>
            </a:r>
          </a:p>
          <a:p>
            <a:pPr marL="457200" indent="-457200">
              <a:buFont typeface="+mj-lt"/>
              <a:buAutoNum type="arabicPeriod"/>
            </a:pPr>
            <a:r>
              <a:rPr lang="en-AU" sz="2400" dirty="0"/>
              <a:t>When sequencing, group similar concepts together (e.g. length with number lines, area with multiplication, fractions with division, money with algebra).</a:t>
            </a:r>
          </a:p>
          <a:p>
            <a:pPr marL="457200" indent="-457200">
              <a:buFont typeface="+mj-lt"/>
              <a:buAutoNum type="arabicPeriod"/>
            </a:pPr>
            <a:r>
              <a:rPr lang="en-AU" sz="2400" dirty="0"/>
              <a:t>Multiplicative thinking is a much bigger deal. Allow time. You also need a whole time devoted just to division. </a:t>
            </a:r>
          </a:p>
          <a:p>
            <a:pPr marL="457200" indent="-457200">
              <a:buFont typeface="+mj-lt"/>
              <a:buAutoNum type="arabicPeriod"/>
            </a:pPr>
            <a:r>
              <a:rPr lang="en-AU" sz="2400" dirty="0"/>
              <a:t>Do not leave chance/data until term 4 as it is much bigger now.</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Verdana Pro Cond SemiBold"/>
                <a:ea typeface="+mj-ea"/>
                <a:cs typeface="+mj-cs"/>
              </a:rPr>
              <a:t>Unpacking </a:t>
            </a:r>
            <a:r>
              <a:rPr kumimoji="0" lang="en-AU" sz="1400" b="0" i="0" u="none" strike="noStrike" kern="1200" cap="none" spc="0" normalizeH="0" baseline="0" noProof="0" dirty="0">
                <a:ln>
                  <a:noFill/>
                </a:ln>
                <a:solidFill>
                  <a:srgbClr val="FF9900"/>
                </a:solidFill>
                <a:effectLst/>
                <a:uLnTx/>
                <a:uFillTx/>
                <a:latin typeface="Verdana Pro Cond SemiBold"/>
                <a:ea typeface="+mj-ea"/>
                <a:cs typeface="+mj-cs"/>
              </a:rPr>
              <a:t>AC9</a:t>
            </a:r>
            <a:r>
              <a:rPr kumimoji="0" lang="en-AU" sz="1400" b="0" i="0" u="none" strike="noStrike" kern="1200" cap="none" spc="0" normalizeH="0" baseline="0" noProof="0" dirty="0">
                <a:ln>
                  <a:noFill/>
                </a:ln>
                <a:solidFill>
                  <a:srgbClr val="FFFFFF"/>
                </a:solidFill>
                <a:effectLst/>
                <a:uLnTx/>
                <a:uFillTx/>
                <a:latin typeface="Verdana Pro Cond SemiBold"/>
                <a:ea typeface="+mj-ea"/>
                <a:cs typeface="+mj-cs"/>
              </a:rPr>
              <a:t> Maths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QLD Handwriting" panose="020B0603050302020204" pitchFamily="34" charset="0"/>
                <a:ea typeface="+mj-ea"/>
                <a:cs typeface="+mj-cs"/>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54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7" y="468295"/>
            <a:ext cx="10657643" cy="779755"/>
          </a:xfrm>
        </p:spPr>
        <p:txBody>
          <a:bodyPr/>
          <a:lstStyle/>
          <a:p>
            <a:r>
              <a:rPr lang="en-AU" dirty="0"/>
              <a:t>My recommendations for implementing</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457200" indent="-457200">
              <a:buFont typeface="+mj-lt"/>
              <a:buAutoNum type="arabicPeriod" startAt="4"/>
            </a:pPr>
            <a:r>
              <a:rPr lang="en-AU" sz="2400" dirty="0"/>
              <a:t>The proficiency strands cannot be an “added extra”. </a:t>
            </a:r>
            <a:br>
              <a:rPr lang="en-AU" sz="2400" dirty="0"/>
            </a:br>
            <a:r>
              <a:rPr lang="en-AU" sz="2400" dirty="0"/>
              <a:t>To emphasise this, plan to break down the content, actions and models in a similar fashion to what we did.</a:t>
            </a:r>
          </a:p>
          <a:p>
            <a:pPr marL="457200" indent="-457200">
              <a:buFont typeface="+mj-lt"/>
              <a:buAutoNum type="arabicPeriod" startAt="4"/>
            </a:pPr>
            <a:r>
              <a:rPr lang="en-AU" sz="2400" dirty="0"/>
              <a:t>Consider using just 3 columns for content assessment and check across a whole portfolio of work (above, at, not yet at standard)</a:t>
            </a:r>
          </a:p>
          <a:p>
            <a:pPr marL="457200" indent="-457200">
              <a:buFont typeface="+mj-lt"/>
              <a:buAutoNum type="arabicPeriod" startAt="4"/>
            </a:pPr>
            <a:r>
              <a:rPr lang="en-AU" sz="2400" dirty="0"/>
              <a:t>Trial modelling tasks just as an extension first before using them with the whole class. Don’t mark the first task as it will likely be a disaster.</a:t>
            </a:r>
          </a:p>
          <a:p>
            <a:pPr marL="457200" indent="-457200">
              <a:buFont typeface="+mj-lt"/>
              <a:buAutoNum type="arabicPeriod" startAt="4"/>
            </a:pPr>
            <a:r>
              <a:rPr lang="en-AU" sz="2400" dirty="0"/>
              <a:t>Start with number for junior primary. Start with data for upper primary. The geometry changes at all levels are fairly simple, but watch for the focus on comparison and classification.</a:t>
            </a:r>
          </a:p>
          <a:p>
            <a:pPr marL="457200" indent="-457200">
              <a:buFont typeface="+mj-lt"/>
              <a:buAutoNum type="arabicPeriod" startAt="4"/>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Verdana Pro Cond SemiBold"/>
                <a:ea typeface="+mj-ea"/>
                <a:cs typeface="+mj-cs"/>
              </a:rPr>
              <a:t>Unpacking </a:t>
            </a:r>
            <a:r>
              <a:rPr kumimoji="0" lang="en-AU" sz="1400" b="0" i="0" u="none" strike="noStrike" kern="1200" cap="none" spc="0" normalizeH="0" baseline="0" noProof="0" dirty="0">
                <a:ln>
                  <a:noFill/>
                </a:ln>
                <a:solidFill>
                  <a:srgbClr val="FF9900"/>
                </a:solidFill>
                <a:effectLst/>
                <a:uLnTx/>
                <a:uFillTx/>
                <a:latin typeface="Verdana Pro Cond SemiBold"/>
                <a:ea typeface="+mj-ea"/>
                <a:cs typeface="+mj-cs"/>
              </a:rPr>
              <a:t>AC9</a:t>
            </a:r>
            <a:r>
              <a:rPr kumimoji="0" lang="en-AU" sz="1400" b="0" i="0" u="none" strike="noStrike" kern="1200" cap="none" spc="0" normalizeH="0" baseline="0" noProof="0" dirty="0">
                <a:ln>
                  <a:noFill/>
                </a:ln>
                <a:solidFill>
                  <a:srgbClr val="FFFFFF"/>
                </a:solidFill>
                <a:effectLst/>
                <a:uLnTx/>
                <a:uFillTx/>
                <a:latin typeface="Verdana Pro Cond SemiBold"/>
                <a:ea typeface="+mj-ea"/>
                <a:cs typeface="+mj-cs"/>
              </a:rPr>
              <a:t> Maths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QLD Handwriting" panose="020B0603050302020204" pitchFamily="34" charset="0"/>
                <a:ea typeface="+mj-ea"/>
                <a:cs typeface="+mj-cs"/>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84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7" y="468295"/>
            <a:ext cx="10557029" cy="779755"/>
          </a:xfrm>
        </p:spPr>
        <p:txBody>
          <a:bodyPr/>
          <a:lstStyle/>
          <a:p>
            <a:r>
              <a:rPr lang="en-AU" dirty="0"/>
              <a:t>My suggested sequence for content </a:t>
            </a:r>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Verdana Pro Cond SemiBold"/>
                <a:ea typeface="+mj-ea"/>
                <a:cs typeface="+mj-cs"/>
              </a:rPr>
              <a:t>Unpacking </a:t>
            </a:r>
            <a:r>
              <a:rPr kumimoji="0" lang="en-AU" sz="1400" b="0" i="0" u="none" strike="noStrike" kern="1200" cap="none" spc="0" normalizeH="0" baseline="0" noProof="0" dirty="0">
                <a:ln>
                  <a:noFill/>
                </a:ln>
                <a:solidFill>
                  <a:srgbClr val="FF9900"/>
                </a:solidFill>
                <a:effectLst/>
                <a:uLnTx/>
                <a:uFillTx/>
                <a:latin typeface="Verdana Pro Cond SemiBold"/>
                <a:ea typeface="+mj-ea"/>
                <a:cs typeface="+mj-cs"/>
              </a:rPr>
              <a:t>AC9</a:t>
            </a:r>
            <a:r>
              <a:rPr kumimoji="0" lang="en-AU" sz="1400" b="0" i="0" u="none" strike="noStrike" kern="1200" cap="none" spc="0" normalizeH="0" baseline="0" noProof="0" dirty="0">
                <a:ln>
                  <a:noFill/>
                </a:ln>
                <a:solidFill>
                  <a:srgbClr val="FFFFFF"/>
                </a:solidFill>
                <a:effectLst/>
                <a:uLnTx/>
                <a:uFillTx/>
                <a:latin typeface="Verdana Pro Cond SemiBold"/>
                <a:ea typeface="+mj-ea"/>
                <a:cs typeface="+mj-cs"/>
              </a:rPr>
              <a:t> Maths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AU" sz="1400" b="0" i="0" u="none" strike="noStrike" kern="1200" cap="none" spc="0" normalizeH="0" baseline="0" noProof="0" dirty="0">
                <a:ln>
                  <a:noFill/>
                </a:ln>
                <a:solidFill>
                  <a:srgbClr val="FFFFFF"/>
                </a:solidFill>
                <a:effectLst/>
                <a:uLnTx/>
                <a:uFillTx/>
                <a:latin typeface="QLD Handwriting" panose="020B0603050302020204" pitchFamily="34" charset="0"/>
                <a:ea typeface="+mj-ea"/>
                <a:cs typeface="+mj-cs"/>
              </a:rPr>
              <a:t>with Tierney Kennedy</a:t>
            </a:r>
          </a:p>
        </p:txBody>
      </p:sp>
      <p:cxnSp>
        <p:nvCxnSpPr>
          <p:cNvPr id="5" name="Straight Connector 4">
            <a:extLst>
              <a:ext uri="{FF2B5EF4-FFF2-40B4-BE49-F238E27FC236}">
                <a16:creationId xmlns:a16="http://schemas.microsoft.com/office/drawing/2014/main" id="{C1139D40-7587-9E77-A0A1-764F132C064D}"/>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a:extLst>
              <a:ext uri="{FF2B5EF4-FFF2-40B4-BE49-F238E27FC236}">
                <a16:creationId xmlns:a16="http://schemas.microsoft.com/office/drawing/2014/main" id="{23379628-3C40-34C8-D9C4-BAF5727C93A9}"/>
              </a:ext>
            </a:extLst>
          </p:cNvPr>
          <p:cNvGraphicFramePr>
            <a:graphicFrameLocks noGrp="1"/>
          </p:cNvGraphicFramePr>
          <p:nvPr>
            <p:ph idx="1"/>
          </p:nvPr>
        </p:nvGraphicFramePr>
        <p:xfrm>
          <a:off x="803429" y="1398086"/>
          <a:ext cx="10591060" cy="4768195"/>
        </p:xfrm>
        <a:graphic>
          <a:graphicData uri="http://schemas.openxmlformats.org/drawingml/2006/table">
            <a:tbl>
              <a:tblPr firstRow="1" bandRow="1">
                <a:tableStyleId>{073A0DAA-6AF3-43AB-8588-CEC1D06C72B9}</a:tableStyleId>
              </a:tblPr>
              <a:tblGrid>
                <a:gridCol w="3011010">
                  <a:extLst>
                    <a:ext uri="{9D8B030D-6E8A-4147-A177-3AD203B41FA5}">
                      <a16:colId xmlns:a16="http://schemas.microsoft.com/office/drawing/2014/main" val="3175286502"/>
                    </a:ext>
                  </a:extLst>
                </a:gridCol>
                <a:gridCol w="2781670">
                  <a:extLst>
                    <a:ext uri="{9D8B030D-6E8A-4147-A177-3AD203B41FA5}">
                      <a16:colId xmlns:a16="http://schemas.microsoft.com/office/drawing/2014/main" val="2542731219"/>
                    </a:ext>
                  </a:extLst>
                </a:gridCol>
                <a:gridCol w="2482788">
                  <a:extLst>
                    <a:ext uri="{9D8B030D-6E8A-4147-A177-3AD203B41FA5}">
                      <a16:colId xmlns:a16="http://schemas.microsoft.com/office/drawing/2014/main" val="2378674150"/>
                    </a:ext>
                  </a:extLst>
                </a:gridCol>
                <a:gridCol w="2315592">
                  <a:extLst>
                    <a:ext uri="{9D8B030D-6E8A-4147-A177-3AD203B41FA5}">
                      <a16:colId xmlns:a16="http://schemas.microsoft.com/office/drawing/2014/main" val="2552483157"/>
                    </a:ext>
                  </a:extLst>
                </a:gridCol>
              </a:tblGrid>
              <a:tr h="470515">
                <a:tc>
                  <a:txBody>
                    <a:bodyPr/>
                    <a:lstStyle/>
                    <a:p>
                      <a:r>
                        <a:rPr lang="en-AU" dirty="0"/>
                        <a:t>Term 1</a:t>
                      </a:r>
                    </a:p>
                  </a:txBody>
                  <a:tcPr/>
                </a:tc>
                <a:tc>
                  <a:txBody>
                    <a:bodyPr/>
                    <a:lstStyle/>
                    <a:p>
                      <a:r>
                        <a:rPr lang="en-AU" dirty="0"/>
                        <a:t>Term 2</a:t>
                      </a:r>
                    </a:p>
                  </a:txBody>
                  <a:tcPr/>
                </a:tc>
                <a:tc>
                  <a:txBody>
                    <a:bodyPr/>
                    <a:lstStyle/>
                    <a:p>
                      <a:r>
                        <a:rPr lang="en-AU" dirty="0"/>
                        <a:t>Term 3</a:t>
                      </a:r>
                    </a:p>
                  </a:txBody>
                  <a:tcPr/>
                </a:tc>
                <a:tc>
                  <a:txBody>
                    <a:bodyPr/>
                    <a:lstStyle/>
                    <a:p>
                      <a:r>
                        <a:rPr lang="en-AU" dirty="0"/>
                        <a:t>Term 4</a:t>
                      </a:r>
                    </a:p>
                  </a:txBody>
                  <a:tcPr/>
                </a:tc>
                <a:extLst>
                  <a:ext uri="{0D108BD9-81ED-4DB2-BD59-A6C34878D82A}">
                    <a16:rowId xmlns:a16="http://schemas.microsoft.com/office/drawing/2014/main" val="3617402797"/>
                  </a:ext>
                </a:extLst>
              </a:tr>
              <a:tr h="1758965">
                <a:tc>
                  <a:txBody>
                    <a:bodyPr/>
                    <a:lstStyle/>
                    <a:p>
                      <a:r>
                        <a:rPr lang="en-AU" dirty="0"/>
                        <a:t>Revise place value</a:t>
                      </a:r>
                    </a:p>
                    <a:p>
                      <a:endParaRPr lang="en-AU" dirty="0"/>
                    </a:p>
                    <a:p>
                      <a:r>
                        <a:rPr lang="en-AU" dirty="0"/>
                        <a:t>Add and subtract + number lines</a:t>
                      </a:r>
                    </a:p>
                    <a:p>
                      <a:endParaRPr lang="en-AU" dirty="0"/>
                    </a:p>
                    <a:p>
                      <a:r>
                        <a:rPr lang="en-AU" dirty="0"/>
                        <a:t>Integers</a:t>
                      </a:r>
                    </a:p>
                  </a:txBody>
                  <a:tcPr/>
                </a:tc>
                <a:tc>
                  <a:txBody>
                    <a:bodyPr/>
                    <a:lstStyle/>
                    <a:p>
                      <a:r>
                        <a:rPr lang="en-AU" b="1" dirty="0"/>
                        <a:t>Arrays: </a:t>
                      </a:r>
                      <a:r>
                        <a:rPr lang="en-AU" dirty="0"/>
                        <a:t>multiplication and structural thinking</a:t>
                      </a:r>
                    </a:p>
                    <a:p>
                      <a:r>
                        <a:rPr lang="en-AU" b="1" dirty="0"/>
                        <a:t>Big kids: </a:t>
                      </a:r>
                      <a:r>
                        <a:rPr lang="en-AU" dirty="0"/>
                        <a:t>Prime, composite, odd, even, Area</a:t>
                      </a:r>
                    </a:p>
                    <a:p>
                      <a:r>
                        <a:rPr lang="en-AU" b="1" dirty="0"/>
                        <a:t>Little kids: </a:t>
                      </a:r>
                      <a:r>
                        <a:rPr lang="en-AU" dirty="0"/>
                        <a:t>place value, add + subtract</a:t>
                      </a:r>
                    </a:p>
                  </a:txBody>
                  <a:tcPr/>
                </a:tc>
                <a:tc>
                  <a:txBody>
                    <a:bodyPr/>
                    <a:lstStyle/>
                    <a:p>
                      <a:r>
                        <a:rPr lang="en-AU" dirty="0"/>
                        <a:t>Place value at year-level standard</a:t>
                      </a:r>
                    </a:p>
                    <a:p>
                      <a:endParaRPr lang="en-AU" dirty="0"/>
                    </a:p>
                    <a:p>
                      <a:r>
                        <a:rPr lang="en-AU" dirty="0"/>
                        <a:t>Fractions at year-level standard</a:t>
                      </a:r>
                    </a:p>
                  </a:txBody>
                  <a:tcPr/>
                </a:tc>
                <a:tc>
                  <a:txBody>
                    <a:bodyPr/>
                    <a:lstStyle/>
                    <a:p>
                      <a:r>
                        <a:rPr lang="en-AU" dirty="0"/>
                        <a:t>Algebraic thinking and patterning, Cartesian plane</a:t>
                      </a:r>
                    </a:p>
                    <a:p>
                      <a:endParaRPr lang="en-AU" dirty="0"/>
                    </a:p>
                    <a:p>
                      <a:r>
                        <a:rPr lang="en-AU" dirty="0"/>
                        <a:t>Order of operations</a:t>
                      </a:r>
                    </a:p>
                    <a:p>
                      <a:r>
                        <a:rPr lang="en-AU" dirty="0"/>
                        <a:t>Money and modelling</a:t>
                      </a:r>
                    </a:p>
                  </a:txBody>
                  <a:tcPr/>
                </a:tc>
                <a:extLst>
                  <a:ext uri="{0D108BD9-81ED-4DB2-BD59-A6C34878D82A}">
                    <a16:rowId xmlns:a16="http://schemas.microsoft.com/office/drawing/2014/main" val="963305200"/>
                  </a:ext>
                </a:extLst>
              </a:tr>
              <a:tr h="1758965">
                <a:tc>
                  <a:txBody>
                    <a:bodyPr/>
                    <a:lstStyle/>
                    <a:p>
                      <a:r>
                        <a:rPr lang="en-AU" b="1" dirty="0"/>
                        <a:t>Number-line concepts: </a:t>
                      </a:r>
                    </a:p>
                    <a:p>
                      <a:r>
                        <a:rPr lang="en-AU" dirty="0"/>
                        <a:t>Length</a:t>
                      </a:r>
                    </a:p>
                    <a:p>
                      <a:r>
                        <a:rPr lang="en-AU" dirty="0"/>
                        <a:t>Mass + Capacity</a:t>
                      </a:r>
                    </a:p>
                    <a:p>
                      <a:r>
                        <a:rPr lang="en-AU" dirty="0"/>
                        <a:t>Map scales or directions</a:t>
                      </a:r>
                    </a:p>
                    <a:p>
                      <a:r>
                        <a:rPr lang="en-AU" dirty="0"/>
                        <a:t>Time for older kids</a:t>
                      </a:r>
                    </a:p>
                  </a:txBody>
                  <a:tcPr/>
                </a:tc>
                <a:tc>
                  <a:txBody>
                    <a:bodyPr/>
                    <a:lstStyle/>
                    <a:p>
                      <a:r>
                        <a:rPr lang="en-AU" b="1" dirty="0"/>
                        <a:t>Arrays: </a:t>
                      </a:r>
                      <a:r>
                        <a:rPr lang="en-AU" dirty="0"/>
                        <a:t>Division</a:t>
                      </a:r>
                    </a:p>
                    <a:p>
                      <a:r>
                        <a:rPr lang="en-AU" dirty="0"/>
                        <a:t>Revise fractions</a:t>
                      </a:r>
                    </a:p>
                    <a:p>
                      <a:r>
                        <a:rPr lang="en-AU" dirty="0"/>
                        <a:t>Clocks, angles (both are turns and link with fractions)</a:t>
                      </a:r>
                    </a:p>
                    <a:p>
                      <a:r>
                        <a:rPr lang="en-AU" dirty="0"/>
                        <a:t>Directions or shape/ objects</a:t>
                      </a:r>
                    </a:p>
                  </a:txBody>
                  <a:tcPr/>
                </a:tc>
                <a:tc>
                  <a:txBody>
                    <a:bodyPr/>
                    <a:lstStyle/>
                    <a:p>
                      <a:r>
                        <a:rPr lang="en-AU" dirty="0"/>
                        <a:t>Data investigation</a:t>
                      </a:r>
                    </a:p>
                    <a:p>
                      <a:r>
                        <a:rPr lang="en-AU" b="1" dirty="0"/>
                        <a:t>Big kids: </a:t>
                      </a:r>
                      <a:r>
                        <a:rPr lang="en-AU" dirty="0"/>
                        <a:t>Probability</a:t>
                      </a:r>
                    </a:p>
                    <a:p>
                      <a:r>
                        <a:rPr lang="en-AU" b="1" dirty="0"/>
                        <a:t>Little kids: </a:t>
                      </a:r>
                      <a:r>
                        <a:rPr lang="en-AU" dirty="0"/>
                        <a:t>collect data on shapes/ objects and classify them</a:t>
                      </a:r>
                    </a:p>
                  </a:txBody>
                  <a:tcPr/>
                </a:tc>
                <a:tc>
                  <a:txBody>
                    <a:bodyPr/>
                    <a:lstStyle/>
                    <a:p>
                      <a:r>
                        <a:rPr lang="en-AU" b="1" dirty="0"/>
                        <a:t>Big kids: </a:t>
                      </a:r>
                      <a:r>
                        <a:rPr lang="en-AU" dirty="0"/>
                        <a:t>Tricky geometry</a:t>
                      </a:r>
                    </a:p>
                    <a:p>
                      <a:r>
                        <a:rPr lang="en-AU" b="1" dirty="0"/>
                        <a:t>Little kids: </a:t>
                      </a:r>
                      <a:r>
                        <a:rPr lang="en-AU" dirty="0"/>
                        <a:t>place value at A/B levels</a:t>
                      </a:r>
                    </a:p>
                    <a:p>
                      <a:endParaRPr lang="en-AU" dirty="0"/>
                    </a:p>
                  </a:txBody>
                  <a:tcPr/>
                </a:tc>
                <a:extLst>
                  <a:ext uri="{0D108BD9-81ED-4DB2-BD59-A6C34878D82A}">
                    <a16:rowId xmlns:a16="http://schemas.microsoft.com/office/drawing/2014/main" val="1034659376"/>
                  </a:ext>
                </a:extLst>
              </a:tr>
            </a:tbl>
          </a:graphicData>
        </a:graphic>
      </p:graphicFrame>
    </p:spTree>
    <p:extLst>
      <p:ext uri="{BB962C8B-B14F-4D97-AF65-F5344CB8AC3E}">
        <p14:creationId xmlns:p14="http://schemas.microsoft.com/office/powerpoint/2010/main" val="297945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The basics</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626746"/>
          </a:xfrm>
        </p:spPr>
        <p:txBody>
          <a:bodyPr>
            <a:noAutofit/>
          </a:bodyPr>
          <a:lstStyle/>
          <a:p>
            <a:r>
              <a:rPr lang="en-AU" dirty="0">
                <a:solidFill>
                  <a:srgbClr val="FF9900"/>
                </a:solidFill>
                <a:latin typeface="+mj-lt"/>
              </a:rPr>
              <a:t>6 Strands: </a:t>
            </a:r>
            <a:r>
              <a:rPr lang="en-AU" sz="2400" dirty="0"/>
              <a:t>Number, Algebra, Measurement, Space, Probability, and Statistics. </a:t>
            </a:r>
            <a:r>
              <a:rPr lang="en-AU" sz="2400" i="1" dirty="0"/>
              <a:t>However… not all of them are in all year levels.</a:t>
            </a:r>
          </a:p>
          <a:p>
            <a:r>
              <a:rPr lang="en-AU" dirty="0">
                <a:solidFill>
                  <a:srgbClr val="FF9900"/>
                </a:solidFill>
                <a:latin typeface="+mj-lt"/>
              </a:rPr>
              <a:t>Achievement standards: </a:t>
            </a:r>
            <a:r>
              <a:rPr lang="en-AU" sz="2400" dirty="0"/>
              <a:t>describe the “C” standard, align closely with each content descriptor, and embed the proficiency strands. They have 3 paragraphs, aligning to the content strands above.</a:t>
            </a:r>
          </a:p>
          <a:p>
            <a:r>
              <a:rPr lang="en-AU" dirty="0">
                <a:solidFill>
                  <a:srgbClr val="FF9900"/>
                </a:solidFill>
                <a:latin typeface="+mj-lt"/>
              </a:rPr>
              <a:t>Content descriptors: </a:t>
            </a:r>
            <a:r>
              <a:rPr lang="en-AU" sz="2400" dirty="0"/>
              <a:t>now embed proficiency strands.</a:t>
            </a:r>
          </a:p>
          <a:p>
            <a:r>
              <a:rPr lang="en-AU" dirty="0">
                <a:solidFill>
                  <a:srgbClr val="FF9900"/>
                </a:solidFill>
                <a:latin typeface="+mj-lt"/>
              </a:rPr>
              <a:t>Elaborations: </a:t>
            </a:r>
            <a:r>
              <a:rPr lang="en-AU" sz="2400" dirty="0"/>
              <a:t>give clear examples of the content so that it is unmistakable, as well as contexts for use. </a:t>
            </a:r>
            <a:r>
              <a:rPr lang="en-AU" sz="2400" i="1" dirty="0"/>
              <a:t>Not mandated</a:t>
            </a:r>
            <a:r>
              <a:rPr lang="en-AU" sz="2400" dirty="0"/>
              <a:t>.</a:t>
            </a:r>
          </a:p>
          <a:p>
            <a:r>
              <a:rPr lang="en-AU" dirty="0">
                <a:solidFill>
                  <a:srgbClr val="FF9900"/>
                </a:solidFill>
                <a:latin typeface="+mj-lt"/>
              </a:rPr>
              <a:t>Mathematical processes: </a:t>
            </a:r>
            <a:r>
              <a:rPr lang="en-AU" sz="2400" dirty="0"/>
              <a:t>modelling, computational thinking, statistical investigations, probability experiments and simulations</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42737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Introduction</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3885461"/>
          </a:xfrm>
        </p:spPr>
        <p:txBody>
          <a:bodyPr>
            <a:noAutofit/>
          </a:bodyPr>
          <a:lstStyle/>
          <a:p>
            <a:pPr marL="2419350" indent="-2419350">
              <a:buNone/>
            </a:pPr>
            <a:r>
              <a:rPr lang="en-AU" dirty="0">
                <a:solidFill>
                  <a:srgbClr val="FF9900"/>
                </a:solidFill>
                <a:latin typeface="+mj-lt"/>
              </a:rPr>
              <a:t>Your first task:</a:t>
            </a:r>
          </a:p>
          <a:p>
            <a:pPr marL="2419350" indent="-2419350">
              <a:buNone/>
            </a:pPr>
            <a:r>
              <a:rPr lang="en-AU" sz="2400" dirty="0"/>
              <a:t>Read through the achievement standard and content descriptors.</a:t>
            </a:r>
          </a:p>
          <a:p>
            <a:pPr marL="0" indent="0">
              <a:buNone/>
            </a:pPr>
            <a:r>
              <a:rPr lang="en-AU" sz="2400" dirty="0"/>
              <a:t>List anything that stands out to you – changes, focus, content…</a:t>
            </a:r>
          </a:p>
          <a:p>
            <a:pPr marL="0" indent="0">
              <a:buNone/>
            </a:pPr>
            <a:r>
              <a:rPr lang="en-AU" sz="2400" dirty="0"/>
              <a:t>What is missing?</a:t>
            </a:r>
          </a:p>
          <a:p>
            <a:pPr marL="0" indent="0">
              <a:buNone/>
            </a:pPr>
            <a:endParaRPr lang="en-AU" sz="2400" dirty="0"/>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pic>
        <p:nvPicPr>
          <p:cNvPr id="7" name="Picture 6">
            <a:extLst>
              <a:ext uri="{FF2B5EF4-FFF2-40B4-BE49-F238E27FC236}">
                <a16:creationId xmlns:a16="http://schemas.microsoft.com/office/drawing/2014/main" id="{E59B020A-87D2-6970-5C6D-1A7E9485A3E8}"/>
              </a:ext>
            </a:extLst>
          </p:cNvPr>
          <p:cNvPicPr>
            <a:picLocks noChangeAspect="1"/>
          </p:cNvPicPr>
          <p:nvPr/>
        </p:nvPicPr>
        <p:blipFill>
          <a:blip r:embed="rId4"/>
          <a:stretch>
            <a:fillRect/>
          </a:stretch>
        </p:blipFill>
        <p:spPr>
          <a:xfrm rot="20529465">
            <a:off x="3981635" y="3682506"/>
            <a:ext cx="5783189" cy="4826986"/>
          </a:xfrm>
          <a:prstGeom prst="rect">
            <a:avLst/>
          </a:prstGeom>
        </p:spPr>
      </p:pic>
    </p:spTree>
    <p:extLst>
      <p:ext uri="{BB962C8B-B14F-4D97-AF65-F5344CB8AC3E}">
        <p14:creationId xmlns:p14="http://schemas.microsoft.com/office/powerpoint/2010/main" val="320605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Content, Actions, Models and Vocab</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2926672"/>
          </a:xfrm>
        </p:spPr>
        <p:txBody>
          <a:bodyPr>
            <a:noAutofit/>
          </a:bodyPr>
          <a:lstStyle/>
          <a:p>
            <a:pPr marL="2419350" indent="-2419350">
              <a:buNone/>
            </a:pPr>
            <a:r>
              <a:rPr lang="en-AU" dirty="0">
                <a:solidFill>
                  <a:srgbClr val="FF9900"/>
                </a:solidFill>
                <a:latin typeface="+mj-lt"/>
              </a:rPr>
              <a:t>Your task:</a:t>
            </a:r>
          </a:p>
          <a:p>
            <a:pPr marL="0" indent="0">
              <a:buNone/>
            </a:pPr>
            <a:r>
              <a:rPr lang="en-AU" sz="2400" dirty="0"/>
              <a:t>Using the </a:t>
            </a:r>
            <a:r>
              <a:rPr lang="en-AU" dirty="0">
                <a:solidFill>
                  <a:srgbClr val="FF9900"/>
                </a:solidFill>
                <a:latin typeface="+mj-lt"/>
              </a:rPr>
              <a:t>Content, Actions, Models + Vocab</a:t>
            </a:r>
            <a:r>
              <a:rPr lang="en-AU" sz="2400" dirty="0"/>
              <a:t> chart, break down each of the “Number” content descriptors for your year level.</a:t>
            </a:r>
          </a:p>
          <a:p>
            <a:pPr marL="0" indent="0">
              <a:buNone/>
            </a:pPr>
            <a:endParaRPr lang="en-AU" sz="2000" dirty="0"/>
          </a:p>
          <a:p>
            <a:pPr marL="1616075" indent="-1616075">
              <a:buNone/>
              <a:tabLst>
                <a:tab pos="1255713" algn="l"/>
              </a:tabLst>
            </a:pPr>
            <a:r>
              <a:rPr lang="en-AU" sz="2400" dirty="0">
                <a:effectLst/>
                <a:latin typeface="Calibri" panose="020F0502020204030204" pitchFamily="34" charset="0"/>
                <a:ea typeface="Calibri" panose="020F0502020204030204" pitchFamily="34" charset="0"/>
                <a:cs typeface="Calibri" panose="020F0502020204030204" pitchFamily="34" charset="0"/>
              </a:rPr>
              <a:t>AC9M5N01	</a:t>
            </a:r>
            <a:r>
              <a:rPr lang="en-AU" sz="2000" dirty="0"/>
              <a:t>interpret, compare and order numbers with more than 2 decimal places, including numbers greater than one, using place value understanding; represent these on a number line</a:t>
            </a:r>
            <a:endParaRPr lang="en-AU" sz="2000" dirty="0">
              <a:effectLst/>
              <a:ea typeface="Calibri" panose="020F0502020204030204" pitchFamily="34" charset="0"/>
              <a:cs typeface="Times New Roman" panose="02020603050405020304" pitchFamily="18" charset="0"/>
            </a:endParaRP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graphicFrame>
        <p:nvGraphicFramePr>
          <p:cNvPr id="5" name="Table 4">
            <a:extLst>
              <a:ext uri="{FF2B5EF4-FFF2-40B4-BE49-F238E27FC236}">
                <a16:creationId xmlns:a16="http://schemas.microsoft.com/office/drawing/2014/main" id="{AEF42CBB-46BE-DBB3-AC97-0FD20FFC8023}"/>
              </a:ext>
            </a:extLst>
          </p:cNvPr>
          <p:cNvGraphicFramePr>
            <a:graphicFrameLocks noGrp="1"/>
          </p:cNvGraphicFramePr>
          <p:nvPr>
            <p:extLst>
              <p:ext uri="{D42A27DB-BD31-4B8C-83A1-F6EECF244321}">
                <p14:modId xmlns:p14="http://schemas.microsoft.com/office/powerpoint/2010/main" val="3365879822"/>
              </p:ext>
            </p:extLst>
          </p:nvPr>
        </p:nvGraphicFramePr>
        <p:xfrm>
          <a:off x="730928" y="4520362"/>
          <a:ext cx="10579223" cy="1645920"/>
        </p:xfrm>
        <a:graphic>
          <a:graphicData uri="http://schemas.openxmlformats.org/drawingml/2006/table">
            <a:tbl>
              <a:tblPr firstRow="1" bandRow="1">
                <a:tableStyleId>{5940675A-B579-460E-94D1-54222C63F5DA}</a:tableStyleId>
              </a:tblPr>
              <a:tblGrid>
                <a:gridCol w="3735958">
                  <a:extLst>
                    <a:ext uri="{9D8B030D-6E8A-4147-A177-3AD203B41FA5}">
                      <a16:colId xmlns:a16="http://schemas.microsoft.com/office/drawing/2014/main" val="4032460553"/>
                    </a:ext>
                  </a:extLst>
                </a:gridCol>
                <a:gridCol w="3420924">
                  <a:extLst>
                    <a:ext uri="{9D8B030D-6E8A-4147-A177-3AD203B41FA5}">
                      <a16:colId xmlns:a16="http://schemas.microsoft.com/office/drawing/2014/main" val="2445816308"/>
                    </a:ext>
                  </a:extLst>
                </a:gridCol>
                <a:gridCol w="3422341">
                  <a:extLst>
                    <a:ext uri="{9D8B030D-6E8A-4147-A177-3AD203B41FA5}">
                      <a16:colId xmlns:a16="http://schemas.microsoft.com/office/drawing/2014/main" val="771735573"/>
                    </a:ext>
                  </a:extLst>
                </a:gridCol>
              </a:tblGrid>
              <a:tr h="370840">
                <a:tc>
                  <a:txBody>
                    <a:bodyPr/>
                    <a:lstStyle/>
                    <a:p>
                      <a:r>
                        <a:rPr lang="en-AU" sz="2400" dirty="0">
                          <a:solidFill>
                            <a:srgbClr val="FF9900"/>
                          </a:solidFill>
                          <a:latin typeface="+mj-lt"/>
                        </a:rPr>
                        <a:t>Content</a:t>
                      </a:r>
                    </a:p>
                  </a:txBody>
                  <a:tcPr/>
                </a:tc>
                <a:tc>
                  <a:txBody>
                    <a:bodyPr/>
                    <a:lstStyle/>
                    <a:p>
                      <a:r>
                        <a:rPr lang="en-AU" sz="2400" dirty="0">
                          <a:solidFill>
                            <a:srgbClr val="FF9900"/>
                          </a:solidFill>
                          <a:latin typeface="+mj-lt"/>
                        </a:rPr>
                        <a:t>Actions</a:t>
                      </a:r>
                    </a:p>
                  </a:txBody>
                  <a:tcPr/>
                </a:tc>
                <a:tc>
                  <a:txBody>
                    <a:bodyPr/>
                    <a:lstStyle/>
                    <a:p>
                      <a:r>
                        <a:rPr lang="en-AU" sz="2400" dirty="0">
                          <a:solidFill>
                            <a:srgbClr val="FF9900"/>
                          </a:solidFill>
                          <a:latin typeface="+mj-lt"/>
                        </a:rPr>
                        <a:t>Models + Vocab</a:t>
                      </a:r>
                    </a:p>
                  </a:txBody>
                  <a:tcPr/>
                </a:tc>
                <a:extLst>
                  <a:ext uri="{0D108BD9-81ED-4DB2-BD59-A6C34878D82A}">
                    <a16:rowId xmlns:a16="http://schemas.microsoft.com/office/drawing/2014/main" val="1840948739"/>
                  </a:ext>
                </a:extLst>
              </a:tr>
              <a:tr h="370840">
                <a:tc>
                  <a:txBody>
                    <a:bodyPr/>
                    <a:lstStyle/>
                    <a:p>
                      <a:r>
                        <a:rPr lang="en-AU" dirty="0"/>
                        <a:t>Numbers with more than 2 decimal places (including numbers greater than 1)</a:t>
                      </a:r>
                    </a:p>
                  </a:txBody>
                  <a:tcPr/>
                </a:tc>
                <a:tc>
                  <a:txBody>
                    <a:bodyPr/>
                    <a:lstStyle/>
                    <a:p>
                      <a:r>
                        <a:rPr lang="en-AU" dirty="0"/>
                        <a:t>Interpret</a:t>
                      </a:r>
                    </a:p>
                    <a:p>
                      <a:r>
                        <a:rPr lang="en-AU" dirty="0"/>
                        <a:t>Compare</a:t>
                      </a:r>
                    </a:p>
                    <a:p>
                      <a:r>
                        <a:rPr lang="en-AU" dirty="0"/>
                        <a:t>Order</a:t>
                      </a:r>
                    </a:p>
                    <a:p>
                      <a:r>
                        <a:rPr lang="en-AU" dirty="0"/>
                        <a:t>Represent</a:t>
                      </a:r>
                    </a:p>
                  </a:txBody>
                  <a:tcPr/>
                </a:tc>
                <a:tc>
                  <a:txBody>
                    <a:bodyPr/>
                    <a:lstStyle/>
                    <a:p>
                      <a:r>
                        <a:rPr lang="en-AU" dirty="0"/>
                        <a:t>Place value understanding</a:t>
                      </a:r>
                    </a:p>
                    <a:p>
                      <a:r>
                        <a:rPr lang="en-AU" dirty="0"/>
                        <a:t>Number line</a:t>
                      </a:r>
                    </a:p>
                  </a:txBody>
                  <a:tcPr/>
                </a:tc>
                <a:extLst>
                  <a:ext uri="{0D108BD9-81ED-4DB2-BD59-A6C34878D82A}">
                    <a16:rowId xmlns:a16="http://schemas.microsoft.com/office/drawing/2014/main" val="3701570326"/>
                  </a:ext>
                </a:extLst>
              </a:tr>
            </a:tbl>
          </a:graphicData>
        </a:graphic>
      </p:graphicFrame>
    </p:spTree>
    <p:extLst>
      <p:ext uri="{BB962C8B-B14F-4D97-AF65-F5344CB8AC3E}">
        <p14:creationId xmlns:p14="http://schemas.microsoft.com/office/powerpoint/2010/main" val="8930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pic>
        <p:nvPicPr>
          <p:cNvPr id="7" name="Picture 6">
            <a:extLst>
              <a:ext uri="{FF2B5EF4-FFF2-40B4-BE49-F238E27FC236}">
                <a16:creationId xmlns:a16="http://schemas.microsoft.com/office/drawing/2014/main" id="{4B64AA32-C9A1-CC9C-C06B-9EC57B182F6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251196">
            <a:off x="7358587" y="4437580"/>
            <a:ext cx="5124920" cy="3316839"/>
          </a:xfrm>
          <a:prstGeom prst="rect">
            <a:avLst/>
          </a:prstGeom>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Align and compare</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6"/>
            <a:ext cx="10668000" cy="5123895"/>
          </a:xfrm>
        </p:spPr>
        <p:txBody>
          <a:bodyPr>
            <a:noAutofit/>
          </a:bodyPr>
          <a:lstStyle/>
          <a:p>
            <a:pPr marL="2419350" indent="-2419350">
              <a:buNone/>
            </a:pPr>
            <a:r>
              <a:rPr lang="en-AU" dirty="0">
                <a:solidFill>
                  <a:srgbClr val="FF9900"/>
                </a:solidFill>
                <a:latin typeface="+mj-lt"/>
              </a:rPr>
              <a:t>Your task:</a:t>
            </a:r>
          </a:p>
          <a:p>
            <a:pPr marL="0" indent="0">
              <a:buNone/>
            </a:pPr>
            <a:r>
              <a:rPr lang="en-AU" sz="2400" dirty="0"/>
              <a:t>Use your </a:t>
            </a:r>
            <a:r>
              <a:rPr lang="en-AU" dirty="0">
                <a:solidFill>
                  <a:srgbClr val="FF9900"/>
                </a:solidFill>
                <a:latin typeface="+mj-lt"/>
              </a:rPr>
              <a:t>Content, Actions, Models</a:t>
            </a:r>
            <a:r>
              <a:rPr lang="en-AU" sz="2400" dirty="0"/>
              <a:t> findings, together with the comparison document to examine the AC8.4 vs 9.0 comparison sheets, so you compare all 3 aspects.</a:t>
            </a:r>
          </a:p>
          <a:p>
            <a:r>
              <a:rPr lang="en-AU" sz="2400" dirty="0"/>
              <a:t>What changes are apparent in each of the columns?</a:t>
            </a:r>
          </a:p>
          <a:p>
            <a:r>
              <a:rPr lang="en-AU" sz="2400" dirty="0"/>
              <a:t>Add any notes that you need or highlight the changes.</a:t>
            </a:r>
          </a:p>
          <a:p>
            <a:pPr marL="0" indent="0">
              <a:buNone/>
            </a:pPr>
            <a:endParaRPr lang="en-AU" sz="2400" dirty="0"/>
          </a:p>
          <a:p>
            <a:pPr marL="0" indent="0">
              <a:buNone/>
            </a:pPr>
            <a:r>
              <a:rPr lang="en-AU" dirty="0">
                <a:solidFill>
                  <a:srgbClr val="FF9900"/>
                </a:solidFill>
                <a:latin typeface="+mj-lt"/>
              </a:rPr>
              <a:t>Reflect:</a:t>
            </a:r>
          </a:p>
          <a:p>
            <a:pPr marL="0" indent="0">
              <a:buNone/>
            </a:pPr>
            <a:r>
              <a:rPr lang="en-AU" sz="2400" dirty="0"/>
              <a:t>Which of these changes do you think </a:t>
            </a:r>
            <a:br>
              <a:rPr lang="en-AU" sz="2400" dirty="0"/>
            </a:br>
            <a:r>
              <a:rPr lang="en-AU" sz="2400" dirty="0"/>
              <a:t>will be the biggest for your school? </a:t>
            </a:r>
            <a:br>
              <a:rPr lang="en-AU" sz="2400" dirty="0"/>
            </a:br>
            <a:r>
              <a:rPr lang="en-AU" sz="2400" dirty="0"/>
              <a:t>Which do you think will be the most </a:t>
            </a:r>
            <a:br>
              <a:rPr lang="en-AU" sz="2400" dirty="0"/>
            </a:br>
            <a:r>
              <a:rPr lang="en-AU" sz="2400" dirty="0"/>
              <a:t>important?</a:t>
            </a:r>
          </a:p>
          <a:p>
            <a:pPr marL="0" indent="0">
              <a:buNone/>
            </a:pPr>
            <a:endParaRPr lang="en-AU" sz="2400" dirty="0"/>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17425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Reflection and sharing our findings</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8" y="1534357"/>
            <a:ext cx="10668000" cy="4561644"/>
          </a:xfrm>
        </p:spPr>
        <p:txBody>
          <a:bodyPr>
            <a:noAutofit/>
          </a:bodyPr>
          <a:lstStyle/>
          <a:p>
            <a:pPr marL="0" indent="0">
              <a:buNone/>
            </a:pPr>
            <a:r>
              <a:rPr lang="en-AU" dirty="0">
                <a:solidFill>
                  <a:srgbClr val="FF9900"/>
                </a:solidFill>
                <a:latin typeface="+mj-lt"/>
              </a:rPr>
              <a:t>Reflect:</a:t>
            </a:r>
          </a:p>
          <a:p>
            <a:r>
              <a:rPr lang="en-AU" sz="2400" dirty="0"/>
              <a:t>Why do you think I had you do the break down first instead of just starting with the comparison document?</a:t>
            </a:r>
          </a:p>
          <a:p>
            <a:r>
              <a:rPr lang="en-AU" sz="2400" dirty="0"/>
              <a:t>What does this mean for your school?</a:t>
            </a:r>
          </a:p>
          <a:p>
            <a:r>
              <a:rPr lang="en-AU" sz="2400" dirty="0"/>
              <a:t>For your year level, what 3 changes do you think will be the most important or significant for teachers to understand?</a:t>
            </a:r>
          </a:p>
          <a:p>
            <a:pPr marL="0" indent="0">
              <a:buNone/>
            </a:pPr>
            <a:endParaRPr lang="en-AU" sz="2400" dirty="0"/>
          </a:p>
          <a:p>
            <a:pPr marL="0" indent="0">
              <a:buNone/>
            </a:pPr>
            <a:r>
              <a:rPr lang="en-AU" dirty="0">
                <a:solidFill>
                  <a:srgbClr val="FF9900"/>
                </a:solidFill>
                <a:latin typeface="+mj-lt"/>
              </a:rPr>
              <a:t>Share:</a:t>
            </a:r>
          </a:p>
          <a:p>
            <a:pPr marL="0" indent="0">
              <a:buNone/>
            </a:pPr>
            <a:r>
              <a:rPr lang="en-AU" sz="2400" dirty="0"/>
              <a:t>For my year level, what are the most important changes that other year levels will need to know about?</a:t>
            </a:r>
          </a:p>
          <a:p>
            <a:pPr marL="0" indent="0">
              <a:buNone/>
            </a:pPr>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spTree>
    <p:extLst>
      <p:ext uri="{BB962C8B-B14F-4D97-AF65-F5344CB8AC3E}">
        <p14:creationId xmlns:p14="http://schemas.microsoft.com/office/powerpoint/2010/main" val="391493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quick summary of F-3</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00913" cy="5123895"/>
          </a:xfrm>
        </p:spPr>
        <p:txBody>
          <a:bodyPr>
            <a:noAutofit/>
          </a:bodyPr>
          <a:lstStyle/>
          <a:p>
            <a:pPr>
              <a:buClr>
                <a:schemeClr val="tx1"/>
              </a:buClr>
            </a:pPr>
            <a:r>
              <a:rPr lang="en-AU" sz="2400" dirty="0"/>
              <a:t>Far more emphasis on proficiency strands. Focus on quantifying, comparing, partitioning rather than counting.</a:t>
            </a:r>
          </a:p>
          <a:p>
            <a:pPr>
              <a:buClr>
                <a:schemeClr val="tx1"/>
              </a:buClr>
            </a:pPr>
            <a:r>
              <a:rPr lang="en-AU" sz="2400" dirty="0"/>
              <a:t>Number values are at a higher level (F: &gt;20, 1: &gt;120, 2: &gt;1000, </a:t>
            </a:r>
            <a:br>
              <a:rPr lang="en-AU" sz="2400" dirty="0"/>
            </a:br>
            <a:r>
              <a:rPr lang="en-AU" sz="2400" dirty="0"/>
              <a:t>3: &gt;10 000) and so is addition and subtraction (F: within 10, 1: to 20, 2: to 100 including regrouping). Recall x÷ starts at year 2.</a:t>
            </a:r>
          </a:p>
          <a:p>
            <a:pPr>
              <a:buClr>
                <a:schemeClr val="tx1"/>
              </a:buClr>
            </a:pPr>
            <a:r>
              <a:rPr lang="en-AU" sz="2400" dirty="0">
                <a:solidFill>
                  <a:srgbClr val="FF9900"/>
                </a:solidFill>
              </a:rPr>
              <a:t>Whole number place value stops at year 3</a:t>
            </a:r>
            <a:r>
              <a:rPr lang="en-AU" sz="2400" dirty="0"/>
              <a:t>… so &gt;10 000 means all whole numbers. </a:t>
            </a:r>
            <a:r>
              <a:rPr lang="en-AU" sz="2400" i="1" dirty="0"/>
              <a:t>Note:</a:t>
            </a:r>
            <a:r>
              <a:rPr lang="en-AU" sz="2400" dirty="0"/>
              <a:t> SA will probably still have it in year 4.</a:t>
            </a:r>
          </a:p>
          <a:p>
            <a:pPr>
              <a:buClr>
                <a:schemeClr val="tx1"/>
              </a:buClr>
            </a:pPr>
            <a:r>
              <a:rPr lang="en-AU" sz="2400" dirty="0"/>
              <a:t>Money tends to be a context beyond year 3.</a:t>
            </a:r>
          </a:p>
          <a:p>
            <a:pPr>
              <a:buClr>
                <a:schemeClr val="tx1"/>
              </a:buClr>
            </a:pPr>
            <a:r>
              <a:rPr lang="en-AU" sz="2400" dirty="0"/>
              <a:t>Fractions and clocks delayed to year 2.</a:t>
            </a:r>
          </a:p>
          <a:p>
            <a:pPr>
              <a:buClr>
                <a:schemeClr val="tx1"/>
              </a:buClr>
            </a:pPr>
            <a:r>
              <a:rPr lang="en-AU" sz="2400" dirty="0"/>
              <a:t>Chance delayed until year 3. Data has far more emphasis.</a:t>
            </a:r>
          </a:p>
          <a:p>
            <a:pPr>
              <a:buClr>
                <a:schemeClr val="tx1"/>
              </a:buClr>
            </a:pPr>
            <a:r>
              <a:rPr lang="en-AU" sz="2400" dirty="0"/>
              <a:t>Flips, slides and turns delayed.</a:t>
            </a:r>
          </a:p>
          <a:p>
            <a:pPr>
              <a:buClr>
                <a:schemeClr val="tx1"/>
              </a:buClr>
            </a:pPr>
            <a:r>
              <a:rPr lang="en-AU" sz="2400" dirty="0"/>
              <a:t>Modelling and algorithms are new requirements.</a:t>
            </a:r>
          </a:p>
          <a:p>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dark texture&#10;&#10;Description automatically generated with medium confidence">
            <a:extLst>
              <a:ext uri="{FF2B5EF4-FFF2-40B4-BE49-F238E27FC236}">
                <a16:creationId xmlns:a16="http://schemas.microsoft.com/office/drawing/2014/main" id="{E8498BA2-93D0-08F7-C996-E1E08C5CC973}"/>
              </a:ext>
            </a:extLst>
          </p:cNvPr>
          <p:cNvPicPr>
            <a:picLocks noGrp="1" noRot="1" noMove="1" noResize="1" noEditPoints="1" noAdjustHandles="1" noChangeArrowheads="1" noChangeShapeType="1" noCrop="1"/>
          </p:cNvPicPr>
          <p:nvPr/>
        </p:nvPicPr>
        <p:blipFill rotWithShape="1">
          <a:blip r:embed="rId2" cstate="print">
            <a:alphaModFix amt="80000"/>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0" y="1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2" name="Title 1">
            <a:extLst>
              <a:ext uri="{FF2B5EF4-FFF2-40B4-BE49-F238E27FC236}">
                <a16:creationId xmlns:a16="http://schemas.microsoft.com/office/drawing/2014/main" id="{8A324D14-927F-FF15-67D6-975C6DCAC5F9}"/>
              </a:ext>
            </a:extLst>
          </p:cNvPr>
          <p:cNvSpPr>
            <a:spLocks noGrp="1"/>
          </p:cNvSpPr>
          <p:nvPr>
            <p:ph type="title"/>
          </p:nvPr>
        </p:nvSpPr>
        <p:spPr>
          <a:xfrm>
            <a:off x="730928" y="468295"/>
            <a:ext cx="9144000" cy="779755"/>
          </a:xfrm>
        </p:spPr>
        <p:txBody>
          <a:bodyPr/>
          <a:lstStyle/>
          <a:p>
            <a:r>
              <a:rPr lang="en-AU" dirty="0"/>
              <a:t>My quick summary of 4-6</a:t>
            </a:r>
          </a:p>
        </p:txBody>
      </p:sp>
      <p:sp>
        <p:nvSpPr>
          <p:cNvPr id="3" name="Content Placeholder 2">
            <a:extLst>
              <a:ext uri="{FF2B5EF4-FFF2-40B4-BE49-F238E27FC236}">
                <a16:creationId xmlns:a16="http://schemas.microsoft.com/office/drawing/2014/main" id="{DE41AA3A-4A80-39EB-32F6-0DBC06A315E7}"/>
              </a:ext>
            </a:extLst>
          </p:cNvPr>
          <p:cNvSpPr>
            <a:spLocks noGrp="1"/>
          </p:cNvSpPr>
          <p:nvPr>
            <p:ph idx="1"/>
          </p:nvPr>
        </p:nvSpPr>
        <p:spPr>
          <a:xfrm>
            <a:off x="730927" y="1534356"/>
            <a:ext cx="11000913" cy="5123895"/>
          </a:xfrm>
        </p:spPr>
        <p:txBody>
          <a:bodyPr>
            <a:noAutofit/>
          </a:bodyPr>
          <a:lstStyle/>
          <a:p>
            <a:pPr>
              <a:buClr>
                <a:schemeClr val="tx1"/>
              </a:buClr>
            </a:pPr>
            <a:r>
              <a:rPr lang="en-AU" sz="2400" dirty="0"/>
              <a:t>Far more emphasis on proficiency strands. Focus on comparing, connecting, multiplicative thinking and number lines. </a:t>
            </a:r>
          </a:p>
          <a:p>
            <a:pPr>
              <a:buClr>
                <a:schemeClr val="tx1"/>
              </a:buClr>
            </a:pPr>
            <a:r>
              <a:rPr lang="en-AU" sz="2400" dirty="0"/>
              <a:t>Multiplying and dividing by powers of 10 starts at year 4.</a:t>
            </a:r>
          </a:p>
          <a:p>
            <a:pPr>
              <a:buClr>
                <a:schemeClr val="tx1"/>
              </a:buClr>
            </a:pPr>
            <a:r>
              <a:rPr lang="en-AU" sz="2400" dirty="0"/>
              <a:t>Money is only a context. It’s linked with modelling requirements.</a:t>
            </a:r>
          </a:p>
          <a:p>
            <a:pPr>
              <a:buClr>
                <a:schemeClr val="tx1"/>
              </a:buClr>
            </a:pPr>
            <a:r>
              <a:rPr lang="en-AU" sz="2400" dirty="0"/>
              <a:t>Estimation (number) and algorithms (algebra) are requirements.</a:t>
            </a:r>
          </a:p>
          <a:p>
            <a:pPr>
              <a:buClr>
                <a:schemeClr val="tx1"/>
              </a:buClr>
            </a:pPr>
            <a:r>
              <a:rPr lang="en-AU" sz="2400" dirty="0"/>
              <a:t>Volume (3D) is gone. Patterns with fractions and decimals is gone.</a:t>
            </a:r>
          </a:p>
          <a:p>
            <a:pPr>
              <a:buClr>
                <a:schemeClr val="tx1"/>
              </a:buClr>
            </a:pPr>
            <a:r>
              <a:rPr lang="en-AU" sz="2400" dirty="0"/>
              <a:t>Data is at a far higher level and requires conducting statistical investigations. Line graphs are in year 5 (!!)</a:t>
            </a:r>
          </a:p>
          <a:p>
            <a:pPr>
              <a:buClr>
                <a:schemeClr val="tx1"/>
              </a:buClr>
            </a:pPr>
            <a:r>
              <a:rPr lang="en-AU" sz="2400" dirty="0"/>
              <a:t>Chance includes tricky concepts far earlier, but delays theoretical probability (4: variation and dependence; 5: repeated experiments, not-equal outcomes, frequency and estimating likelihood; </a:t>
            </a:r>
            <a:br>
              <a:rPr lang="en-AU" sz="2400" dirty="0"/>
            </a:br>
            <a:r>
              <a:rPr lang="en-AU" sz="2400" dirty="0"/>
              <a:t>6: probability, simulations, variations across numbers of trials)</a:t>
            </a:r>
          </a:p>
          <a:p>
            <a:endParaRPr lang="en-AU" sz="2400" dirty="0"/>
          </a:p>
        </p:txBody>
      </p:sp>
      <p:sp>
        <p:nvSpPr>
          <p:cNvPr id="6" name="Title 1">
            <a:extLst>
              <a:ext uri="{FF2B5EF4-FFF2-40B4-BE49-F238E27FC236}">
                <a16:creationId xmlns:a16="http://schemas.microsoft.com/office/drawing/2014/main" id="{54EB4A0E-8106-8274-BFC1-834C2E1BA90E}"/>
              </a:ext>
            </a:extLst>
          </p:cNvPr>
          <p:cNvSpPr txBox="1">
            <a:spLocks noGrp="1" noRot="1" noMove="1" noResize="1" noEditPoints="1" noAdjustHandles="1" noChangeArrowheads="1" noChangeShapeType="1"/>
          </p:cNvSpPr>
          <p:nvPr/>
        </p:nvSpPr>
        <p:spPr>
          <a:xfrm>
            <a:off x="10164932" y="6236563"/>
            <a:ext cx="2027068" cy="488054"/>
          </a:xfrm>
          <a:prstGeom prst="rect">
            <a:avLst/>
          </a:prstGeom>
          <a:solidFill>
            <a:schemeClr val="bg1"/>
          </a:solidFill>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1400" dirty="0">
                <a:solidFill>
                  <a:srgbClr val="FFFFFF"/>
                </a:solidFill>
              </a:rPr>
              <a:t>Unpacking </a:t>
            </a:r>
            <a:r>
              <a:rPr lang="en-AU" sz="1400" dirty="0">
                <a:solidFill>
                  <a:srgbClr val="FF9900"/>
                </a:solidFill>
              </a:rPr>
              <a:t>AC9</a:t>
            </a:r>
            <a:r>
              <a:rPr lang="en-AU" sz="1400" dirty="0">
                <a:solidFill>
                  <a:srgbClr val="FFFFFF"/>
                </a:solidFill>
              </a:rPr>
              <a:t> Maths</a:t>
            </a:r>
          </a:p>
          <a:p>
            <a:pPr algn="ctr"/>
            <a:r>
              <a:rPr lang="en-AU" sz="1400" dirty="0">
                <a:solidFill>
                  <a:srgbClr val="FFFFFF"/>
                </a:solidFill>
                <a:latin typeface="QLD Handwriting" panose="020B0603050302020204" pitchFamily="34" charset="0"/>
              </a:rPr>
              <a:t>with Tierney Kennedy</a:t>
            </a:r>
          </a:p>
        </p:txBody>
      </p:sp>
      <p:cxnSp>
        <p:nvCxnSpPr>
          <p:cNvPr id="7" name="Straight Connector 6">
            <a:extLst>
              <a:ext uri="{FF2B5EF4-FFF2-40B4-BE49-F238E27FC236}">
                <a16:creationId xmlns:a16="http://schemas.microsoft.com/office/drawing/2014/main" id="{90144B81-0C2F-8609-223E-C1D191FB76BC}"/>
              </a:ext>
            </a:extLst>
          </p:cNvPr>
          <p:cNvCxnSpPr/>
          <p:nvPr/>
        </p:nvCxnSpPr>
        <p:spPr>
          <a:xfrm>
            <a:off x="803429" y="1198485"/>
            <a:ext cx="10484528" cy="0"/>
          </a:xfrm>
          <a:prstGeom prst="line">
            <a:avLst/>
          </a:prstGeom>
          <a:ln w="762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85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Verdana Pro Cond SemiBold"/>
        <a:ea typeface=""/>
        <a:cs typeface=""/>
      </a:majorFont>
      <a:minorFont>
        <a:latin typeface="Verdan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333</TotalTime>
  <Words>2982</Words>
  <Application>Microsoft Office PowerPoint</Application>
  <PresentationFormat>Widescreen</PresentationFormat>
  <Paragraphs>670</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Calibri</vt:lpstr>
      <vt:lpstr>QLD Handwriting</vt:lpstr>
      <vt:lpstr>Verdana Pro</vt:lpstr>
      <vt:lpstr>Verdana Pro Cond SemiBold</vt:lpstr>
      <vt:lpstr>Wingdings</vt:lpstr>
      <vt:lpstr>TornVTI</vt:lpstr>
      <vt:lpstr>Unpacking AC9 Maths</vt:lpstr>
      <vt:lpstr>Outline</vt:lpstr>
      <vt:lpstr>The basics</vt:lpstr>
      <vt:lpstr>Introduction</vt:lpstr>
      <vt:lpstr>Content, Actions, Models and Vocab</vt:lpstr>
      <vt:lpstr>Align and compare</vt:lpstr>
      <vt:lpstr>Reflection and sharing our findings</vt:lpstr>
      <vt:lpstr>My quick summary of F-3</vt:lpstr>
      <vt:lpstr>My quick summary of 4-6</vt:lpstr>
      <vt:lpstr>What that means for assessment</vt:lpstr>
      <vt:lpstr>What that means for assessment</vt:lpstr>
      <vt:lpstr>My summary of processes</vt:lpstr>
      <vt:lpstr>My summary of processes</vt:lpstr>
      <vt:lpstr>My summary of processes</vt:lpstr>
      <vt:lpstr>My summary of processes</vt:lpstr>
      <vt:lpstr>Designing questions from the criteria</vt:lpstr>
      <vt:lpstr>Reporting: A standard</vt:lpstr>
      <vt:lpstr>Reporting: B standard</vt:lpstr>
      <vt:lpstr>Reporting: C standard</vt:lpstr>
      <vt:lpstr>Reporting: D standard</vt:lpstr>
      <vt:lpstr>Reporting: E standard</vt:lpstr>
      <vt:lpstr>Reflection and sharing our findings</vt:lpstr>
      <vt:lpstr>Our school plan</vt:lpstr>
      <vt:lpstr>My recommendations for implementing</vt:lpstr>
      <vt:lpstr>My recommendations for implementing</vt:lpstr>
      <vt:lpstr>My suggested sequence for content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Unpacking AC9 Maths</dc:title>
  <dc:creator>Tierney Kennedy</dc:creator>
  <cp:lastModifiedBy>Dee Houghton</cp:lastModifiedBy>
  <cp:revision>21</cp:revision>
  <dcterms:created xsi:type="dcterms:W3CDTF">2024-05-01T23:39:07Z</dcterms:created>
  <dcterms:modified xsi:type="dcterms:W3CDTF">2024-05-22T02:18:04Z</dcterms:modified>
</cp:coreProperties>
</file>